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9" r:id="rId4"/>
    <p:sldId id="258" r:id="rId5"/>
    <p:sldId id="273" r:id="rId6"/>
    <p:sldId id="259" r:id="rId7"/>
    <p:sldId id="267" r:id="rId8"/>
    <p:sldId id="275" r:id="rId9"/>
    <p:sldId id="276" r:id="rId10"/>
    <p:sldId id="277" r:id="rId11"/>
    <p:sldId id="270" r:id="rId12"/>
    <p:sldId id="278" r:id="rId13"/>
    <p:sldId id="260" r:id="rId14"/>
    <p:sldId id="268" r:id="rId15"/>
    <p:sldId id="274" r:id="rId16"/>
    <p:sldId id="262" r:id="rId17"/>
    <p:sldId id="272" r:id="rId18"/>
    <p:sldId id="26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66"/>
    <p:restoredTop sz="94710"/>
  </p:normalViewPr>
  <p:slideViewPr>
    <p:cSldViewPr snapToGrid="0">
      <p:cViewPr varScale="1">
        <p:scale>
          <a:sx n="149" d="100"/>
          <a:sy n="149" d="100"/>
        </p:scale>
        <p:origin x="184"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hyperlink" Target="https://www.kaggle.com/datasets/validmodel/grocery-store-dataset" TargetMode="Externa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www.kaggle.com/datasets/validmodel/grocery-store-dataset" TargetMode="External"/><Relationship Id="rId7" Type="http://schemas.openxmlformats.org/officeDocument/2006/relationships/image" Target="../media/image12.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220245-4FF0-4033-B109-59814EF0FC53}" type="doc">
      <dgm:prSet loTypeId="urn:microsoft.com/office/officeart/2018/2/layout/IconVerticalSolidList" loCatId="icon" qsTypeId="urn:microsoft.com/office/officeart/2005/8/quickstyle/simple4" qsCatId="simple" csTypeId="urn:microsoft.com/office/officeart/2005/8/colors/accent2_2" csCatId="accent2" phldr="1"/>
      <dgm:spPr/>
      <dgm:t>
        <a:bodyPr/>
        <a:lstStyle/>
        <a:p>
          <a:endParaRPr lang="en-US"/>
        </a:p>
      </dgm:t>
    </dgm:pt>
    <dgm:pt modelId="{3F00ACCC-BB6E-40C9-B6D1-EC1E879BC087}">
      <dgm:prSet/>
      <dgm:spPr/>
      <dgm:t>
        <a:bodyPr/>
        <a:lstStyle/>
        <a:p>
          <a:pPr>
            <a:lnSpc>
              <a:spcPct val="100000"/>
            </a:lnSpc>
          </a:pPr>
          <a:r>
            <a:rPr lang="en-US" dirty="0"/>
            <a:t>To identify and classify grocery items into three main categories such as fruits, vegetables, and packaged goods by building deep learning  models and Pytorch.</a:t>
          </a:r>
        </a:p>
      </dgm:t>
    </dgm:pt>
    <dgm:pt modelId="{0FFA633F-1264-4F9C-ABE8-329DAC3DD435}" type="parTrans" cxnId="{2E7B4EBC-91F4-474D-BDDA-6825E9C35B94}">
      <dgm:prSet/>
      <dgm:spPr/>
      <dgm:t>
        <a:bodyPr/>
        <a:lstStyle/>
        <a:p>
          <a:endParaRPr lang="en-US"/>
        </a:p>
      </dgm:t>
    </dgm:pt>
    <dgm:pt modelId="{7BBD77DD-4B31-4D33-AD26-495942DEE210}" type="sibTrans" cxnId="{2E7B4EBC-91F4-474D-BDDA-6825E9C35B94}">
      <dgm:prSet/>
      <dgm:spPr/>
      <dgm:t>
        <a:bodyPr/>
        <a:lstStyle/>
        <a:p>
          <a:endParaRPr lang="en-US"/>
        </a:p>
      </dgm:t>
    </dgm:pt>
    <dgm:pt modelId="{8F92EC5E-1F57-4CF8-84CA-E3E9D3A89CBE}">
      <dgm:prSet/>
      <dgm:spPr/>
      <dgm:t>
        <a:bodyPr/>
        <a:lstStyle/>
        <a:p>
          <a:pPr>
            <a:lnSpc>
              <a:spcPct val="100000"/>
            </a:lnSpc>
          </a:pPr>
          <a:r>
            <a:rPr lang="en-US" dirty="0"/>
            <a:t>Use Fast R CNN to detect images from retail shelves.</a:t>
          </a:r>
        </a:p>
      </dgm:t>
    </dgm:pt>
    <dgm:pt modelId="{9911F8A6-9696-476D-A48A-53E2A08493E6}" type="parTrans" cxnId="{C78FAB4A-FF97-46A3-A88B-D8110AD03577}">
      <dgm:prSet/>
      <dgm:spPr/>
      <dgm:t>
        <a:bodyPr/>
        <a:lstStyle/>
        <a:p>
          <a:endParaRPr lang="en-US"/>
        </a:p>
      </dgm:t>
    </dgm:pt>
    <dgm:pt modelId="{7C582D4B-621B-4E95-8A30-9EFD0152ADA1}" type="sibTrans" cxnId="{C78FAB4A-FF97-46A3-A88B-D8110AD03577}">
      <dgm:prSet/>
      <dgm:spPr/>
      <dgm:t>
        <a:bodyPr/>
        <a:lstStyle/>
        <a:p>
          <a:endParaRPr lang="en-US"/>
        </a:p>
      </dgm:t>
    </dgm:pt>
    <dgm:pt modelId="{6EC700E1-FC1E-4222-9CBC-C2D1B46259C4}" type="pres">
      <dgm:prSet presAssocID="{FE220245-4FF0-4033-B109-59814EF0FC53}" presName="root" presStyleCnt="0">
        <dgm:presLayoutVars>
          <dgm:dir/>
          <dgm:resizeHandles val="exact"/>
        </dgm:presLayoutVars>
      </dgm:prSet>
      <dgm:spPr/>
    </dgm:pt>
    <dgm:pt modelId="{2156C3C1-6255-4AD1-AC31-D94A0D748D1E}" type="pres">
      <dgm:prSet presAssocID="{3F00ACCC-BB6E-40C9-B6D1-EC1E879BC087}" presName="compNode" presStyleCnt="0"/>
      <dgm:spPr/>
    </dgm:pt>
    <dgm:pt modelId="{ADC651FF-8E65-4BC0-B199-064CA4971BD3}" type="pres">
      <dgm:prSet presAssocID="{3F00ACCC-BB6E-40C9-B6D1-EC1E879BC087}" presName="bgRect" presStyleLbl="bgShp" presStyleIdx="0" presStyleCnt="2"/>
      <dgm:spPr/>
    </dgm:pt>
    <dgm:pt modelId="{E988F7F5-41AC-4D81-8FF3-2FC91A7311BB}" type="pres">
      <dgm:prSet presAssocID="{3F00ACCC-BB6E-40C9-B6D1-EC1E879BC08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ruit Bowl"/>
        </a:ext>
      </dgm:extLst>
    </dgm:pt>
    <dgm:pt modelId="{7D18739A-D620-40BF-AE4F-FAB8C01577FD}" type="pres">
      <dgm:prSet presAssocID="{3F00ACCC-BB6E-40C9-B6D1-EC1E879BC087}" presName="spaceRect" presStyleCnt="0"/>
      <dgm:spPr/>
    </dgm:pt>
    <dgm:pt modelId="{D8669C9B-75D7-4B72-86DB-846CEAEA8269}" type="pres">
      <dgm:prSet presAssocID="{3F00ACCC-BB6E-40C9-B6D1-EC1E879BC087}" presName="parTx" presStyleLbl="revTx" presStyleIdx="0" presStyleCnt="2">
        <dgm:presLayoutVars>
          <dgm:chMax val="0"/>
          <dgm:chPref val="0"/>
        </dgm:presLayoutVars>
      </dgm:prSet>
      <dgm:spPr/>
    </dgm:pt>
    <dgm:pt modelId="{B84CC1AE-0C60-4563-ADE3-BD50850048BB}" type="pres">
      <dgm:prSet presAssocID="{7BBD77DD-4B31-4D33-AD26-495942DEE210}" presName="sibTrans" presStyleCnt="0"/>
      <dgm:spPr/>
    </dgm:pt>
    <dgm:pt modelId="{EAB02283-0760-4A07-B7BC-4D28A1EA0AD4}" type="pres">
      <dgm:prSet presAssocID="{8F92EC5E-1F57-4CF8-84CA-E3E9D3A89CBE}" presName="compNode" presStyleCnt="0"/>
      <dgm:spPr/>
    </dgm:pt>
    <dgm:pt modelId="{E8CB2D3B-9396-4025-962A-3453443F3C9F}" type="pres">
      <dgm:prSet presAssocID="{8F92EC5E-1F57-4CF8-84CA-E3E9D3A89CBE}" presName="bgRect" presStyleLbl="bgShp" presStyleIdx="1" presStyleCnt="2"/>
      <dgm:spPr/>
    </dgm:pt>
    <dgm:pt modelId="{A1329711-FEFF-4913-9470-9A24044725C5}" type="pres">
      <dgm:prSet presAssocID="{8F92EC5E-1F57-4CF8-84CA-E3E9D3A89CB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gnifying glass"/>
        </a:ext>
      </dgm:extLst>
    </dgm:pt>
    <dgm:pt modelId="{6EF54551-81E1-442C-AD0C-1543CD823869}" type="pres">
      <dgm:prSet presAssocID="{8F92EC5E-1F57-4CF8-84CA-E3E9D3A89CBE}" presName="spaceRect" presStyleCnt="0"/>
      <dgm:spPr/>
    </dgm:pt>
    <dgm:pt modelId="{546BA144-7B9C-4D31-A2FA-3CA9D7EB2A01}" type="pres">
      <dgm:prSet presAssocID="{8F92EC5E-1F57-4CF8-84CA-E3E9D3A89CBE}" presName="parTx" presStyleLbl="revTx" presStyleIdx="1" presStyleCnt="2">
        <dgm:presLayoutVars>
          <dgm:chMax val="0"/>
          <dgm:chPref val="0"/>
        </dgm:presLayoutVars>
      </dgm:prSet>
      <dgm:spPr/>
    </dgm:pt>
  </dgm:ptLst>
  <dgm:cxnLst>
    <dgm:cxn modelId="{0348AF2A-AF96-4D77-BF06-110C69C8855F}" type="presOf" srcId="{3F00ACCC-BB6E-40C9-B6D1-EC1E879BC087}" destId="{D8669C9B-75D7-4B72-86DB-846CEAEA8269}" srcOrd="0" destOrd="0" presId="urn:microsoft.com/office/officeart/2018/2/layout/IconVerticalSolidList"/>
    <dgm:cxn modelId="{0781A143-D9D0-4E0B-BFEE-48C28767F516}" type="presOf" srcId="{8F92EC5E-1F57-4CF8-84CA-E3E9D3A89CBE}" destId="{546BA144-7B9C-4D31-A2FA-3CA9D7EB2A01}" srcOrd="0" destOrd="0" presId="urn:microsoft.com/office/officeart/2018/2/layout/IconVerticalSolidList"/>
    <dgm:cxn modelId="{C78FAB4A-FF97-46A3-A88B-D8110AD03577}" srcId="{FE220245-4FF0-4033-B109-59814EF0FC53}" destId="{8F92EC5E-1F57-4CF8-84CA-E3E9D3A89CBE}" srcOrd="1" destOrd="0" parTransId="{9911F8A6-9696-476D-A48A-53E2A08493E6}" sibTransId="{7C582D4B-621B-4E95-8A30-9EFD0152ADA1}"/>
    <dgm:cxn modelId="{2E7B4EBC-91F4-474D-BDDA-6825E9C35B94}" srcId="{FE220245-4FF0-4033-B109-59814EF0FC53}" destId="{3F00ACCC-BB6E-40C9-B6D1-EC1E879BC087}" srcOrd="0" destOrd="0" parTransId="{0FFA633F-1264-4F9C-ABE8-329DAC3DD435}" sibTransId="{7BBD77DD-4B31-4D33-AD26-495942DEE210}"/>
    <dgm:cxn modelId="{8B175BCE-A86D-4990-A520-F735D979EFCF}" type="presOf" srcId="{FE220245-4FF0-4033-B109-59814EF0FC53}" destId="{6EC700E1-FC1E-4222-9CBC-C2D1B46259C4}" srcOrd="0" destOrd="0" presId="urn:microsoft.com/office/officeart/2018/2/layout/IconVerticalSolidList"/>
    <dgm:cxn modelId="{AB2E768B-36E3-4F08-A7C6-49B595F94F3D}" type="presParOf" srcId="{6EC700E1-FC1E-4222-9CBC-C2D1B46259C4}" destId="{2156C3C1-6255-4AD1-AC31-D94A0D748D1E}" srcOrd="0" destOrd="0" presId="urn:microsoft.com/office/officeart/2018/2/layout/IconVerticalSolidList"/>
    <dgm:cxn modelId="{45958B62-7196-43B9-A6A5-865142343288}" type="presParOf" srcId="{2156C3C1-6255-4AD1-AC31-D94A0D748D1E}" destId="{ADC651FF-8E65-4BC0-B199-064CA4971BD3}" srcOrd="0" destOrd="0" presId="urn:microsoft.com/office/officeart/2018/2/layout/IconVerticalSolidList"/>
    <dgm:cxn modelId="{1190E01B-6A9E-4F79-8170-39798648B956}" type="presParOf" srcId="{2156C3C1-6255-4AD1-AC31-D94A0D748D1E}" destId="{E988F7F5-41AC-4D81-8FF3-2FC91A7311BB}" srcOrd="1" destOrd="0" presId="urn:microsoft.com/office/officeart/2018/2/layout/IconVerticalSolidList"/>
    <dgm:cxn modelId="{3C723C07-EEB1-448B-8039-F821247B8B95}" type="presParOf" srcId="{2156C3C1-6255-4AD1-AC31-D94A0D748D1E}" destId="{7D18739A-D620-40BF-AE4F-FAB8C01577FD}" srcOrd="2" destOrd="0" presId="urn:microsoft.com/office/officeart/2018/2/layout/IconVerticalSolidList"/>
    <dgm:cxn modelId="{78CFD066-5DD5-404E-880F-2689ED23D0E6}" type="presParOf" srcId="{2156C3C1-6255-4AD1-AC31-D94A0D748D1E}" destId="{D8669C9B-75D7-4B72-86DB-846CEAEA8269}" srcOrd="3" destOrd="0" presId="urn:microsoft.com/office/officeart/2018/2/layout/IconVerticalSolidList"/>
    <dgm:cxn modelId="{EE460B85-0E23-4CC5-BAD7-A9ABFDFA959E}" type="presParOf" srcId="{6EC700E1-FC1E-4222-9CBC-C2D1B46259C4}" destId="{B84CC1AE-0C60-4563-ADE3-BD50850048BB}" srcOrd="1" destOrd="0" presId="urn:microsoft.com/office/officeart/2018/2/layout/IconVerticalSolidList"/>
    <dgm:cxn modelId="{F42A2452-F8BF-484D-9F00-56C8E3E3F8F9}" type="presParOf" srcId="{6EC700E1-FC1E-4222-9CBC-C2D1B46259C4}" destId="{EAB02283-0760-4A07-B7BC-4D28A1EA0AD4}" srcOrd="2" destOrd="0" presId="urn:microsoft.com/office/officeart/2018/2/layout/IconVerticalSolidList"/>
    <dgm:cxn modelId="{6EBD8CAA-2339-47F2-84B4-97D55C61B485}" type="presParOf" srcId="{EAB02283-0760-4A07-B7BC-4D28A1EA0AD4}" destId="{E8CB2D3B-9396-4025-962A-3453443F3C9F}" srcOrd="0" destOrd="0" presId="urn:microsoft.com/office/officeart/2018/2/layout/IconVerticalSolidList"/>
    <dgm:cxn modelId="{BF1AD899-81FB-42D0-A4EC-611B88764133}" type="presParOf" srcId="{EAB02283-0760-4A07-B7BC-4D28A1EA0AD4}" destId="{A1329711-FEFF-4913-9470-9A24044725C5}" srcOrd="1" destOrd="0" presId="urn:microsoft.com/office/officeart/2018/2/layout/IconVerticalSolidList"/>
    <dgm:cxn modelId="{109704CD-488E-4172-A95A-0586E37F3CA6}" type="presParOf" srcId="{EAB02283-0760-4A07-B7BC-4D28A1EA0AD4}" destId="{6EF54551-81E1-442C-AD0C-1543CD823869}" srcOrd="2" destOrd="0" presId="urn:microsoft.com/office/officeart/2018/2/layout/IconVerticalSolidList"/>
    <dgm:cxn modelId="{471E52AD-7308-41DF-A0FA-BABF69DA227B}" type="presParOf" srcId="{EAB02283-0760-4A07-B7BC-4D28A1EA0AD4}" destId="{546BA144-7B9C-4D31-A2FA-3CA9D7EB2A0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D7D2E0-6A8F-4D8B-A880-20B9921C100E}"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E8551DC1-5B64-4E9E-86CE-B39474E62053}">
      <dgm:prSet/>
      <dgm:spPr/>
      <dgm:t>
        <a:bodyPr/>
        <a:lstStyle/>
        <a:p>
          <a:pPr>
            <a:lnSpc>
              <a:spcPct val="100000"/>
            </a:lnSpc>
            <a:defRPr cap="all"/>
          </a:pPr>
          <a:r>
            <a:rPr lang="en-US" dirty="0"/>
            <a:t>The dataset is taken from </a:t>
          </a:r>
          <a:r>
            <a:rPr lang="en-US" dirty="0">
              <a:hlinkClick xmlns:r="http://schemas.openxmlformats.org/officeDocument/2006/relationships" r:id="rId1"/>
            </a:rPr>
            <a:t>https://www.kaggle.com/datasets/validmodel/grocery-store-dataset</a:t>
          </a:r>
          <a:endParaRPr lang="en-US" dirty="0"/>
        </a:p>
      </dgm:t>
    </dgm:pt>
    <dgm:pt modelId="{8951CB9A-0999-4CCB-9A5C-27CC1E43BEF6}" type="parTrans" cxnId="{E0794184-2E33-4C9D-8E4E-57CF9BCC3730}">
      <dgm:prSet/>
      <dgm:spPr/>
      <dgm:t>
        <a:bodyPr/>
        <a:lstStyle/>
        <a:p>
          <a:endParaRPr lang="en-US"/>
        </a:p>
      </dgm:t>
    </dgm:pt>
    <dgm:pt modelId="{67000E0D-7A0C-4200-8DBB-C2D9215772A9}" type="sibTrans" cxnId="{E0794184-2E33-4C9D-8E4E-57CF9BCC3730}">
      <dgm:prSet/>
      <dgm:spPr/>
      <dgm:t>
        <a:bodyPr/>
        <a:lstStyle/>
        <a:p>
          <a:endParaRPr lang="en-US"/>
        </a:p>
      </dgm:t>
    </dgm:pt>
    <dgm:pt modelId="{1E011761-90A8-49D7-A4F3-A70DEB0805D7}">
      <dgm:prSet/>
      <dgm:spPr/>
      <dgm:t>
        <a:bodyPr/>
        <a:lstStyle/>
        <a:p>
          <a:pPr>
            <a:lnSpc>
              <a:spcPct val="100000"/>
            </a:lnSpc>
            <a:defRPr cap="all"/>
          </a:pPr>
          <a:r>
            <a:rPr lang="en-US" b="0" i="0" dirty="0"/>
            <a:t>The dataset consists of 3 classes fruits, vegetables, packages</a:t>
          </a:r>
          <a:endParaRPr lang="en-US" dirty="0"/>
        </a:p>
      </dgm:t>
    </dgm:pt>
    <dgm:pt modelId="{5D22CF89-29FB-40F5-8E3C-FBAA3FC4108D}" type="parTrans" cxnId="{44B2FA1C-460F-4748-9850-87AD463632D7}">
      <dgm:prSet/>
      <dgm:spPr/>
      <dgm:t>
        <a:bodyPr/>
        <a:lstStyle/>
        <a:p>
          <a:endParaRPr lang="en-US"/>
        </a:p>
      </dgm:t>
    </dgm:pt>
    <dgm:pt modelId="{B49AE302-7F6A-44F9-8A40-DBFB83452A94}" type="sibTrans" cxnId="{44B2FA1C-460F-4748-9850-87AD463632D7}">
      <dgm:prSet/>
      <dgm:spPr/>
      <dgm:t>
        <a:bodyPr/>
        <a:lstStyle/>
        <a:p>
          <a:endParaRPr lang="en-US"/>
        </a:p>
      </dgm:t>
    </dgm:pt>
    <dgm:pt modelId="{51E1C89E-5708-4C97-B594-AC5E2FD319E7}">
      <dgm:prSet/>
      <dgm:spPr/>
      <dgm:t>
        <a:bodyPr/>
        <a:lstStyle/>
        <a:p>
          <a:pPr>
            <a:lnSpc>
              <a:spcPct val="100000"/>
            </a:lnSpc>
            <a:defRPr cap="all"/>
          </a:pPr>
          <a:r>
            <a:rPr lang="en-US" dirty="0"/>
            <a:t>There are </a:t>
          </a:r>
          <a:r>
            <a:rPr lang="en-US" b="0" i="0" dirty="0"/>
            <a:t>5125 images</a:t>
          </a:r>
          <a:endParaRPr lang="en-US" dirty="0"/>
        </a:p>
      </dgm:t>
    </dgm:pt>
    <dgm:pt modelId="{BF963B25-0A41-4C51-B797-8283256AB260}" type="parTrans" cxnId="{565094CB-9AC0-49D5-AE09-B18D52D67E94}">
      <dgm:prSet/>
      <dgm:spPr/>
      <dgm:t>
        <a:bodyPr/>
        <a:lstStyle/>
        <a:p>
          <a:endParaRPr lang="en-US"/>
        </a:p>
      </dgm:t>
    </dgm:pt>
    <dgm:pt modelId="{7EF1D348-8F01-49FF-A402-128ACBEBBC55}" type="sibTrans" cxnId="{565094CB-9AC0-49D5-AE09-B18D52D67E94}">
      <dgm:prSet/>
      <dgm:spPr/>
      <dgm:t>
        <a:bodyPr/>
        <a:lstStyle/>
        <a:p>
          <a:endParaRPr lang="en-US"/>
        </a:p>
      </dgm:t>
    </dgm:pt>
    <dgm:pt modelId="{E3C26A53-EBD5-48CB-9EEC-7978D6317CDB}">
      <dgm:prSet/>
      <dgm:spPr/>
      <dgm:t>
        <a:bodyPr/>
        <a:lstStyle/>
        <a:p>
          <a:pPr>
            <a:lnSpc>
              <a:spcPct val="100000"/>
            </a:lnSpc>
            <a:defRPr cap="all"/>
          </a:pPr>
          <a:r>
            <a:rPr lang="en-US" b="0" i="0" dirty="0"/>
            <a:t>There are labels associated with each images</a:t>
          </a:r>
          <a:endParaRPr lang="en-US" dirty="0"/>
        </a:p>
      </dgm:t>
    </dgm:pt>
    <dgm:pt modelId="{41247885-0AB0-4AD6-A2E1-530AA46A58B9}" type="parTrans" cxnId="{B4481DCB-6DCD-4827-AE37-6683AD6F9610}">
      <dgm:prSet/>
      <dgm:spPr/>
      <dgm:t>
        <a:bodyPr/>
        <a:lstStyle/>
        <a:p>
          <a:endParaRPr lang="en-US"/>
        </a:p>
      </dgm:t>
    </dgm:pt>
    <dgm:pt modelId="{C38C7FD1-9B44-4075-A507-BD423EE9E3FB}" type="sibTrans" cxnId="{B4481DCB-6DCD-4827-AE37-6683AD6F9610}">
      <dgm:prSet/>
      <dgm:spPr/>
      <dgm:t>
        <a:bodyPr/>
        <a:lstStyle/>
        <a:p>
          <a:endParaRPr lang="en-US"/>
        </a:p>
      </dgm:t>
    </dgm:pt>
    <dgm:pt modelId="{D5339984-213D-4AED-BE40-E1E12A3CED7F}" type="pres">
      <dgm:prSet presAssocID="{71D7D2E0-6A8F-4D8B-A880-20B9921C100E}" presName="root" presStyleCnt="0">
        <dgm:presLayoutVars>
          <dgm:dir/>
          <dgm:resizeHandles val="exact"/>
        </dgm:presLayoutVars>
      </dgm:prSet>
      <dgm:spPr/>
    </dgm:pt>
    <dgm:pt modelId="{6103E515-E5AF-4E0D-8D5D-CF23472FBB4A}" type="pres">
      <dgm:prSet presAssocID="{E8551DC1-5B64-4E9E-86CE-B39474E62053}" presName="compNode" presStyleCnt="0"/>
      <dgm:spPr/>
    </dgm:pt>
    <dgm:pt modelId="{9BAE6C59-8F22-4A74-BCCE-881087805BB8}" type="pres">
      <dgm:prSet presAssocID="{E8551DC1-5B64-4E9E-86CE-B39474E62053}" presName="iconBgRect" presStyleLbl="bgShp" presStyleIdx="0" presStyleCnt="4"/>
      <dgm:spPr/>
    </dgm:pt>
    <dgm:pt modelId="{6C25AD42-0D04-4C68-8711-216DCD84A589}" type="pres">
      <dgm:prSet presAssocID="{E8551DC1-5B64-4E9E-86CE-B39474E62053}" presName="iconRect" presStyleLbl="node1" presStyleIdx="0"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Marker"/>
        </a:ext>
      </dgm:extLst>
    </dgm:pt>
    <dgm:pt modelId="{087A35A9-193A-4070-906A-CD5140D23F88}" type="pres">
      <dgm:prSet presAssocID="{E8551DC1-5B64-4E9E-86CE-B39474E62053}" presName="spaceRect" presStyleCnt="0"/>
      <dgm:spPr/>
    </dgm:pt>
    <dgm:pt modelId="{CB657B46-9173-486D-B830-8F1999A5D2D5}" type="pres">
      <dgm:prSet presAssocID="{E8551DC1-5B64-4E9E-86CE-B39474E62053}" presName="textRect" presStyleLbl="revTx" presStyleIdx="0" presStyleCnt="4">
        <dgm:presLayoutVars>
          <dgm:chMax val="1"/>
          <dgm:chPref val="1"/>
        </dgm:presLayoutVars>
      </dgm:prSet>
      <dgm:spPr/>
    </dgm:pt>
    <dgm:pt modelId="{EC306BF9-1973-43D0-9027-1C0809466AC7}" type="pres">
      <dgm:prSet presAssocID="{67000E0D-7A0C-4200-8DBB-C2D9215772A9}" presName="sibTrans" presStyleCnt="0"/>
      <dgm:spPr/>
    </dgm:pt>
    <dgm:pt modelId="{76715950-44EB-4BCD-947A-21E8C2060968}" type="pres">
      <dgm:prSet presAssocID="{1E011761-90A8-49D7-A4F3-A70DEB0805D7}" presName="compNode" presStyleCnt="0"/>
      <dgm:spPr/>
    </dgm:pt>
    <dgm:pt modelId="{A3C3A568-1F86-4108-A769-25ABCD97DB7D}" type="pres">
      <dgm:prSet presAssocID="{1E011761-90A8-49D7-A4F3-A70DEB0805D7}" presName="iconBgRect" presStyleLbl="bgShp" presStyleIdx="1" presStyleCnt="4"/>
      <dgm:spPr/>
    </dgm:pt>
    <dgm:pt modelId="{A82FF001-A84C-4214-9EEB-0A0848C1F655}" type="pres">
      <dgm:prSet presAssocID="{1E011761-90A8-49D7-A4F3-A70DEB0805D7}"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Avocado"/>
        </a:ext>
      </dgm:extLst>
    </dgm:pt>
    <dgm:pt modelId="{C1A5F125-D8D9-45E2-B8ED-0FC2410C2B93}" type="pres">
      <dgm:prSet presAssocID="{1E011761-90A8-49D7-A4F3-A70DEB0805D7}" presName="spaceRect" presStyleCnt="0"/>
      <dgm:spPr/>
    </dgm:pt>
    <dgm:pt modelId="{F9E768CF-4FCF-402A-8682-6458073AA41F}" type="pres">
      <dgm:prSet presAssocID="{1E011761-90A8-49D7-A4F3-A70DEB0805D7}" presName="textRect" presStyleLbl="revTx" presStyleIdx="1" presStyleCnt="4">
        <dgm:presLayoutVars>
          <dgm:chMax val="1"/>
          <dgm:chPref val="1"/>
        </dgm:presLayoutVars>
      </dgm:prSet>
      <dgm:spPr/>
    </dgm:pt>
    <dgm:pt modelId="{6ECDBF63-AB11-42AF-ACF0-6601D8C3C948}" type="pres">
      <dgm:prSet presAssocID="{B49AE302-7F6A-44F9-8A40-DBFB83452A94}" presName="sibTrans" presStyleCnt="0"/>
      <dgm:spPr/>
    </dgm:pt>
    <dgm:pt modelId="{1AED9A46-86DD-4ECA-A608-528E918D898D}" type="pres">
      <dgm:prSet presAssocID="{51E1C89E-5708-4C97-B594-AC5E2FD319E7}" presName="compNode" presStyleCnt="0"/>
      <dgm:spPr/>
    </dgm:pt>
    <dgm:pt modelId="{4B8B7BB3-27BD-4F8A-BCCE-5A14C91A45F4}" type="pres">
      <dgm:prSet presAssocID="{51E1C89E-5708-4C97-B594-AC5E2FD319E7}" presName="iconBgRect" presStyleLbl="bgShp" presStyleIdx="2" presStyleCnt="4"/>
      <dgm:spPr/>
    </dgm:pt>
    <dgm:pt modelId="{69DA0E24-F7DB-4A73-830A-053C213F39D8}" type="pres">
      <dgm:prSet presAssocID="{51E1C89E-5708-4C97-B594-AC5E2FD319E7}"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extLst>
        <a:ext uri="{E40237B7-FDA0-4F09-8148-C483321AD2D9}">
          <dgm14:cNvPr xmlns:dgm14="http://schemas.microsoft.com/office/drawing/2010/diagram" id="0" name="" descr="Deciduous tree"/>
        </a:ext>
      </dgm:extLst>
    </dgm:pt>
    <dgm:pt modelId="{2AF67F76-3963-4C12-9E16-B0E666BC437A}" type="pres">
      <dgm:prSet presAssocID="{51E1C89E-5708-4C97-B594-AC5E2FD319E7}" presName="spaceRect" presStyleCnt="0"/>
      <dgm:spPr/>
    </dgm:pt>
    <dgm:pt modelId="{D84E2BD5-80C9-480C-A5B1-532776416B2E}" type="pres">
      <dgm:prSet presAssocID="{51E1C89E-5708-4C97-B594-AC5E2FD319E7}" presName="textRect" presStyleLbl="revTx" presStyleIdx="2" presStyleCnt="4">
        <dgm:presLayoutVars>
          <dgm:chMax val="1"/>
          <dgm:chPref val="1"/>
        </dgm:presLayoutVars>
      </dgm:prSet>
      <dgm:spPr/>
    </dgm:pt>
    <dgm:pt modelId="{8FE149DB-81EE-472F-88C4-1B1C2D4B4A79}" type="pres">
      <dgm:prSet presAssocID="{7EF1D348-8F01-49FF-A402-128ACBEBBC55}" presName="sibTrans" presStyleCnt="0"/>
      <dgm:spPr/>
    </dgm:pt>
    <dgm:pt modelId="{5F920660-3034-467E-AAA8-D08001BCA3F5}" type="pres">
      <dgm:prSet presAssocID="{E3C26A53-EBD5-48CB-9EEC-7978D6317CDB}" presName="compNode" presStyleCnt="0"/>
      <dgm:spPr/>
    </dgm:pt>
    <dgm:pt modelId="{BD13E119-BF2B-4836-9A1F-56A03E7F5CE7}" type="pres">
      <dgm:prSet presAssocID="{E3C26A53-EBD5-48CB-9EEC-7978D6317CDB}" presName="iconBgRect" presStyleLbl="bgShp" presStyleIdx="3" presStyleCnt="4"/>
      <dgm:spPr/>
    </dgm:pt>
    <dgm:pt modelId="{66A90ECA-90F2-4DE5-9B44-2D9BD69A90C1}" type="pres">
      <dgm:prSet presAssocID="{E3C26A53-EBD5-48CB-9EEC-7978D6317CDB}"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dgm:spPr>
      <dgm:extLst>
        <a:ext uri="{E40237B7-FDA0-4F09-8148-C483321AD2D9}">
          <dgm14:cNvPr xmlns:dgm14="http://schemas.microsoft.com/office/drawing/2010/diagram" id="0" name="" descr="Database"/>
        </a:ext>
      </dgm:extLst>
    </dgm:pt>
    <dgm:pt modelId="{7AFE23EE-8C35-4A2C-866A-A6289F2A34CA}" type="pres">
      <dgm:prSet presAssocID="{E3C26A53-EBD5-48CB-9EEC-7978D6317CDB}" presName="spaceRect" presStyleCnt="0"/>
      <dgm:spPr/>
    </dgm:pt>
    <dgm:pt modelId="{0193ED16-3919-4D61-BB0F-902EDBDEF007}" type="pres">
      <dgm:prSet presAssocID="{E3C26A53-EBD5-48CB-9EEC-7978D6317CDB}" presName="textRect" presStyleLbl="revTx" presStyleIdx="3" presStyleCnt="4">
        <dgm:presLayoutVars>
          <dgm:chMax val="1"/>
          <dgm:chPref val="1"/>
        </dgm:presLayoutVars>
      </dgm:prSet>
      <dgm:spPr/>
    </dgm:pt>
  </dgm:ptLst>
  <dgm:cxnLst>
    <dgm:cxn modelId="{581C3710-02A1-4E6E-8327-1740EDE267A8}" type="presOf" srcId="{71D7D2E0-6A8F-4D8B-A880-20B9921C100E}" destId="{D5339984-213D-4AED-BE40-E1E12A3CED7F}" srcOrd="0" destOrd="0" presId="urn:microsoft.com/office/officeart/2018/5/layout/IconCircleLabelList"/>
    <dgm:cxn modelId="{44B2FA1C-460F-4748-9850-87AD463632D7}" srcId="{71D7D2E0-6A8F-4D8B-A880-20B9921C100E}" destId="{1E011761-90A8-49D7-A4F3-A70DEB0805D7}" srcOrd="1" destOrd="0" parTransId="{5D22CF89-29FB-40F5-8E3C-FBAA3FC4108D}" sibTransId="{B49AE302-7F6A-44F9-8A40-DBFB83452A94}"/>
    <dgm:cxn modelId="{A8C5EE1E-723A-48CF-8687-B25F42B72496}" type="presOf" srcId="{E3C26A53-EBD5-48CB-9EEC-7978D6317CDB}" destId="{0193ED16-3919-4D61-BB0F-902EDBDEF007}" srcOrd="0" destOrd="0" presId="urn:microsoft.com/office/officeart/2018/5/layout/IconCircleLabelList"/>
    <dgm:cxn modelId="{E0794184-2E33-4C9D-8E4E-57CF9BCC3730}" srcId="{71D7D2E0-6A8F-4D8B-A880-20B9921C100E}" destId="{E8551DC1-5B64-4E9E-86CE-B39474E62053}" srcOrd="0" destOrd="0" parTransId="{8951CB9A-0999-4CCB-9A5C-27CC1E43BEF6}" sibTransId="{67000E0D-7A0C-4200-8DBB-C2D9215772A9}"/>
    <dgm:cxn modelId="{C1773EA3-EB83-492D-86CB-9D5E34DE50BC}" type="presOf" srcId="{51E1C89E-5708-4C97-B594-AC5E2FD319E7}" destId="{D84E2BD5-80C9-480C-A5B1-532776416B2E}" srcOrd="0" destOrd="0" presId="urn:microsoft.com/office/officeart/2018/5/layout/IconCircleLabelList"/>
    <dgm:cxn modelId="{61C207A9-F560-42F6-A9EE-4D9605F36E2B}" type="presOf" srcId="{E8551DC1-5B64-4E9E-86CE-B39474E62053}" destId="{CB657B46-9173-486D-B830-8F1999A5D2D5}" srcOrd="0" destOrd="0" presId="urn:microsoft.com/office/officeart/2018/5/layout/IconCircleLabelList"/>
    <dgm:cxn modelId="{683FB2AD-C44E-4617-B28D-D84BD3F07621}" type="presOf" srcId="{1E011761-90A8-49D7-A4F3-A70DEB0805D7}" destId="{F9E768CF-4FCF-402A-8682-6458073AA41F}" srcOrd="0" destOrd="0" presId="urn:microsoft.com/office/officeart/2018/5/layout/IconCircleLabelList"/>
    <dgm:cxn modelId="{B4481DCB-6DCD-4827-AE37-6683AD6F9610}" srcId="{71D7D2E0-6A8F-4D8B-A880-20B9921C100E}" destId="{E3C26A53-EBD5-48CB-9EEC-7978D6317CDB}" srcOrd="3" destOrd="0" parTransId="{41247885-0AB0-4AD6-A2E1-530AA46A58B9}" sibTransId="{C38C7FD1-9B44-4075-A507-BD423EE9E3FB}"/>
    <dgm:cxn modelId="{565094CB-9AC0-49D5-AE09-B18D52D67E94}" srcId="{71D7D2E0-6A8F-4D8B-A880-20B9921C100E}" destId="{51E1C89E-5708-4C97-B594-AC5E2FD319E7}" srcOrd="2" destOrd="0" parTransId="{BF963B25-0A41-4C51-B797-8283256AB260}" sibTransId="{7EF1D348-8F01-49FF-A402-128ACBEBBC55}"/>
    <dgm:cxn modelId="{FA317C30-975C-4EDB-940D-F46DF961D1B4}" type="presParOf" srcId="{D5339984-213D-4AED-BE40-E1E12A3CED7F}" destId="{6103E515-E5AF-4E0D-8D5D-CF23472FBB4A}" srcOrd="0" destOrd="0" presId="urn:microsoft.com/office/officeart/2018/5/layout/IconCircleLabelList"/>
    <dgm:cxn modelId="{8273F6A3-5272-47C0-8C21-4E0E69C34CA0}" type="presParOf" srcId="{6103E515-E5AF-4E0D-8D5D-CF23472FBB4A}" destId="{9BAE6C59-8F22-4A74-BCCE-881087805BB8}" srcOrd="0" destOrd="0" presId="urn:microsoft.com/office/officeart/2018/5/layout/IconCircleLabelList"/>
    <dgm:cxn modelId="{857E99C2-1419-4C91-8613-F303D9FCC631}" type="presParOf" srcId="{6103E515-E5AF-4E0D-8D5D-CF23472FBB4A}" destId="{6C25AD42-0D04-4C68-8711-216DCD84A589}" srcOrd="1" destOrd="0" presId="urn:microsoft.com/office/officeart/2018/5/layout/IconCircleLabelList"/>
    <dgm:cxn modelId="{396DFC86-C14E-4555-B0B4-4978DAF7E079}" type="presParOf" srcId="{6103E515-E5AF-4E0D-8D5D-CF23472FBB4A}" destId="{087A35A9-193A-4070-906A-CD5140D23F88}" srcOrd="2" destOrd="0" presId="urn:microsoft.com/office/officeart/2018/5/layout/IconCircleLabelList"/>
    <dgm:cxn modelId="{8C317A1D-58DA-4996-B419-DA4FB06E4E78}" type="presParOf" srcId="{6103E515-E5AF-4E0D-8D5D-CF23472FBB4A}" destId="{CB657B46-9173-486D-B830-8F1999A5D2D5}" srcOrd="3" destOrd="0" presId="urn:microsoft.com/office/officeart/2018/5/layout/IconCircleLabelList"/>
    <dgm:cxn modelId="{6EAB56E4-CB0C-4AE6-B3B7-B70D26F04EAD}" type="presParOf" srcId="{D5339984-213D-4AED-BE40-E1E12A3CED7F}" destId="{EC306BF9-1973-43D0-9027-1C0809466AC7}" srcOrd="1" destOrd="0" presId="urn:microsoft.com/office/officeart/2018/5/layout/IconCircleLabelList"/>
    <dgm:cxn modelId="{ED5BFBE1-EDC1-49C8-9698-526C10C98F9B}" type="presParOf" srcId="{D5339984-213D-4AED-BE40-E1E12A3CED7F}" destId="{76715950-44EB-4BCD-947A-21E8C2060968}" srcOrd="2" destOrd="0" presId="urn:microsoft.com/office/officeart/2018/5/layout/IconCircleLabelList"/>
    <dgm:cxn modelId="{E494E646-08B4-43E3-9CD4-B0B16AAEF13E}" type="presParOf" srcId="{76715950-44EB-4BCD-947A-21E8C2060968}" destId="{A3C3A568-1F86-4108-A769-25ABCD97DB7D}" srcOrd="0" destOrd="0" presId="urn:microsoft.com/office/officeart/2018/5/layout/IconCircleLabelList"/>
    <dgm:cxn modelId="{20548403-B5C0-46D2-9002-67E9029C4646}" type="presParOf" srcId="{76715950-44EB-4BCD-947A-21E8C2060968}" destId="{A82FF001-A84C-4214-9EEB-0A0848C1F655}" srcOrd="1" destOrd="0" presId="urn:microsoft.com/office/officeart/2018/5/layout/IconCircleLabelList"/>
    <dgm:cxn modelId="{E81F40A3-DE4E-4634-AF66-4B8B007B2E1C}" type="presParOf" srcId="{76715950-44EB-4BCD-947A-21E8C2060968}" destId="{C1A5F125-D8D9-45E2-B8ED-0FC2410C2B93}" srcOrd="2" destOrd="0" presId="urn:microsoft.com/office/officeart/2018/5/layout/IconCircleLabelList"/>
    <dgm:cxn modelId="{6110107A-057F-4C08-9BB0-0985F57C71E8}" type="presParOf" srcId="{76715950-44EB-4BCD-947A-21E8C2060968}" destId="{F9E768CF-4FCF-402A-8682-6458073AA41F}" srcOrd="3" destOrd="0" presId="urn:microsoft.com/office/officeart/2018/5/layout/IconCircleLabelList"/>
    <dgm:cxn modelId="{286147A4-29BD-4727-879D-E14594123AB7}" type="presParOf" srcId="{D5339984-213D-4AED-BE40-E1E12A3CED7F}" destId="{6ECDBF63-AB11-42AF-ACF0-6601D8C3C948}" srcOrd="3" destOrd="0" presId="urn:microsoft.com/office/officeart/2018/5/layout/IconCircleLabelList"/>
    <dgm:cxn modelId="{5AA9A1B2-D1D0-4FB7-886C-EDEE93094E6F}" type="presParOf" srcId="{D5339984-213D-4AED-BE40-E1E12A3CED7F}" destId="{1AED9A46-86DD-4ECA-A608-528E918D898D}" srcOrd="4" destOrd="0" presId="urn:microsoft.com/office/officeart/2018/5/layout/IconCircleLabelList"/>
    <dgm:cxn modelId="{FEEF7E1C-A565-421E-B5DC-19DC416EC165}" type="presParOf" srcId="{1AED9A46-86DD-4ECA-A608-528E918D898D}" destId="{4B8B7BB3-27BD-4F8A-BCCE-5A14C91A45F4}" srcOrd="0" destOrd="0" presId="urn:microsoft.com/office/officeart/2018/5/layout/IconCircleLabelList"/>
    <dgm:cxn modelId="{952584BF-F4EC-43E9-90BA-3DC1B6F56EDF}" type="presParOf" srcId="{1AED9A46-86DD-4ECA-A608-528E918D898D}" destId="{69DA0E24-F7DB-4A73-830A-053C213F39D8}" srcOrd="1" destOrd="0" presId="urn:microsoft.com/office/officeart/2018/5/layout/IconCircleLabelList"/>
    <dgm:cxn modelId="{2C85C231-15FE-48B9-AF45-203835B4A64E}" type="presParOf" srcId="{1AED9A46-86DD-4ECA-A608-528E918D898D}" destId="{2AF67F76-3963-4C12-9E16-B0E666BC437A}" srcOrd="2" destOrd="0" presId="urn:microsoft.com/office/officeart/2018/5/layout/IconCircleLabelList"/>
    <dgm:cxn modelId="{AAD5AFBF-F7EE-4AE2-BCAE-4EDD08242B89}" type="presParOf" srcId="{1AED9A46-86DD-4ECA-A608-528E918D898D}" destId="{D84E2BD5-80C9-480C-A5B1-532776416B2E}" srcOrd="3" destOrd="0" presId="urn:microsoft.com/office/officeart/2018/5/layout/IconCircleLabelList"/>
    <dgm:cxn modelId="{D882EDBD-B6EE-446B-8A45-496AC3163C89}" type="presParOf" srcId="{D5339984-213D-4AED-BE40-E1E12A3CED7F}" destId="{8FE149DB-81EE-472F-88C4-1B1C2D4B4A79}" srcOrd="5" destOrd="0" presId="urn:microsoft.com/office/officeart/2018/5/layout/IconCircleLabelList"/>
    <dgm:cxn modelId="{39BDC124-EE19-4AF6-B5F4-F3AC92257820}" type="presParOf" srcId="{D5339984-213D-4AED-BE40-E1E12A3CED7F}" destId="{5F920660-3034-467E-AAA8-D08001BCA3F5}" srcOrd="6" destOrd="0" presId="urn:microsoft.com/office/officeart/2018/5/layout/IconCircleLabelList"/>
    <dgm:cxn modelId="{A8D3E2E2-CAE3-4458-899B-D1DB4B47C55B}" type="presParOf" srcId="{5F920660-3034-467E-AAA8-D08001BCA3F5}" destId="{BD13E119-BF2B-4836-9A1F-56A03E7F5CE7}" srcOrd="0" destOrd="0" presId="urn:microsoft.com/office/officeart/2018/5/layout/IconCircleLabelList"/>
    <dgm:cxn modelId="{E351E6C2-A3CB-4B73-AE9C-D00211DC5C7E}" type="presParOf" srcId="{5F920660-3034-467E-AAA8-D08001BCA3F5}" destId="{66A90ECA-90F2-4DE5-9B44-2D9BD69A90C1}" srcOrd="1" destOrd="0" presId="urn:microsoft.com/office/officeart/2018/5/layout/IconCircleLabelList"/>
    <dgm:cxn modelId="{3F390BEB-76A1-45CB-9D38-8E62BB40FEA5}" type="presParOf" srcId="{5F920660-3034-467E-AAA8-D08001BCA3F5}" destId="{7AFE23EE-8C35-4A2C-866A-A6289F2A34CA}" srcOrd="2" destOrd="0" presId="urn:microsoft.com/office/officeart/2018/5/layout/IconCircleLabelList"/>
    <dgm:cxn modelId="{52826310-5564-4C63-BB6E-BEF95052ED7D}" type="presParOf" srcId="{5F920660-3034-467E-AAA8-D08001BCA3F5}" destId="{0193ED16-3919-4D61-BB0F-902EDBDEF007}"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4142E33-1099-451B-9475-B5A6756CF4D2}" type="doc">
      <dgm:prSet loTypeId="urn:microsoft.com/office/officeart/2005/8/layout/hierarchy1" loCatId="hierarchy" qsTypeId="urn:microsoft.com/office/officeart/2005/8/quickstyle/simple4" qsCatId="simple" csTypeId="urn:microsoft.com/office/officeart/2005/8/colors/accent2_2" csCatId="accent2" phldr="1"/>
      <dgm:spPr/>
      <dgm:t>
        <a:bodyPr/>
        <a:lstStyle/>
        <a:p>
          <a:endParaRPr lang="en-US"/>
        </a:p>
      </dgm:t>
    </dgm:pt>
    <dgm:pt modelId="{306437CF-990A-44CF-8FD3-9EE11806232A}">
      <dgm:prSet/>
      <dgm:spPr/>
      <dgm:t>
        <a:bodyPr/>
        <a:lstStyle/>
        <a:p>
          <a:r>
            <a:rPr lang="en-US" dirty="0"/>
            <a:t>Resnet</a:t>
          </a:r>
        </a:p>
      </dgm:t>
    </dgm:pt>
    <dgm:pt modelId="{058E720F-E1C9-4071-A4F7-1812044AB482}" type="parTrans" cxnId="{81203511-B573-4147-BEE6-F5230EF9F11A}">
      <dgm:prSet/>
      <dgm:spPr/>
      <dgm:t>
        <a:bodyPr/>
        <a:lstStyle/>
        <a:p>
          <a:endParaRPr lang="en-US"/>
        </a:p>
      </dgm:t>
    </dgm:pt>
    <dgm:pt modelId="{2581313E-50C9-4EFD-8820-F18AE80A82C8}" type="sibTrans" cxnId="{81203511-B573-4147-BEE6-F5230EF9F11A}">
      <dgm:prSet/>
      <dgm:spPr/>
      <dgm:t>
        <a:bodyPr/>
        <a:lstStyle/>
        <a:p>
          <a:endParaRPr lang="en-US"/>
        </a:p>
      </dgm:t>
    </dgm:pt>
    <dgm:pt modelId="{CE0B7424-8651-4157-846E-28BB74F56264}">
      <dgm:prSet/>
      <dgm:spPr/>
      <dgm:t>
        <a:bodyPr/>
        <a:lstStyle/>
        <a:p>
          <a:r>
            <a:rPr lang="en-US" dirty="0" err="1"/>
            <a:t>GoogleNet</a:t>
          </a:r>
          <a:endParaRPr lang="en-US" dirty="0"/>
        </a:p>
      </dgm:t>
    </dgm:pt>
    <dgm:pt modelId="{3F0A45BF-BEF7-4069-87D3-663DC0593366}" type="parTrans" cxnId="{060950C0-5CDE-4D28-9CEB-54E1A463BDC5}">
      <dgm:prSet/>
      <dgm:spPr/>
      <dgm:t>
        <a:bodyPr/>
        <a:lstStyle/>
        <a:p>
          <a:endParaRPr lang="en-US"/>
        </a:p>
      </dgm:t>
    </dgm:pt>
    <dgm:pt modelId="{52D1E359-EF97-4912-82DA-BC80FE9C21AD}" type="sibTrans" cxnId="{060950C0-5CDE-4D28-9CEB-54E1A463BDC5}">
      <dgm:prSet/>
      <dgm:spPr/>
      <dgm:t>
        <a:bodyPr/>
        <a:lstStyle/>
        <a:p>
          <a:endParaRPr lang="en-US"/>
        </a:p>
      </dgm:t>
    </dgm:pt>
    <dgm:pt modelId="{DC64C646-D0B8-43A6-B717-A2F4829976AF}">
      <dgm:prSet/>
      <dgm:spPr/>
      <dgm:t>
        <a:bodyPr/>
        <a:lstStyle/>
        <a:p>
          <a:r>
            <a:rPr lang="en-US"/>
            <a:t>DenseNet</a:t>
          </a:r>
        </a:p>
      </dgm:t>
    </dgm:pt>
    <dgm:pt modelId="{241EF246-8494-4B55-8300-557ADD01D308}" type="parTrans" cxnId="{3D416F9A-D58E-43DF-93DE-46A73C1FD1E4}">
      <dgm:prSet/>
      <dgm:spPr/>
      <dgm:t>
        <a:bodyPr/>
        <a:lstStyle/>
        <a:p>
          <a:endParaRPr lang="en-US"/>
        </a:p>
      </dgm:t>
    </dgm:pt>
    <dgm:pt modelId="{FA329256-113A-4BC1-99E5-571488031F3F}" type="sibTrans" cxnId="{3D416F9A-D58E-43DF-93DE-46A73C1FD1E4}">
      <dgm:prSet/>
      <dgm:spPr/>
      <dgm:t>
        <a:bodyPr/>
        <a:lstStyle/>
        <a:p>
          <a:endParaRPr lang="en-US"/>
        </a:p>
      </dgm:t>
    </dgm:pt>
    <dgm:pt modelId="{7B3771C4-5F80-4DBD-B900-E2926B0A4BEE}" type="pres">
      <dgm:prSet presAssocID="{34142E33-1099-451B-9475-B5A6756CF4D2}" presName="hierChild1" presStyleCnt="0">
        <dgm:presLayoutVars>
          <dgm:chPref val="1"/>
          <dgm:dir/>
          <dgm:animOne val="branch"/>
          <dgm:animLvl val="lvl"/>
          <dgm:resizeHandles/>
        </dgm:presLayoutVars>
      </dgm:prSet>
      <dgm:spPr/>
    </dgm:pt>
    <dgm:pt modelId="{40B2B547-9725-4E83-B4CE-5D634B43E8B7}" type="pres">
      <dgm:prSet presAssocID="{306437CF-990A-44CF-8FD3-9EE11806232A}" presName="hierRoot1" presStyleCnt="0"/>
      <dgm:spPr/>
    </dgm:pt>
    <dgm:pt modelId="{DE756F40-233A-4491-8571-C5886F22E082}" type="pres">
      <dgm:prSet presAssocID="{306437CF-990A-44CF-8FD3-9EE11806232A}" presName="composite" presStyleCnt="0"/>
      <dgm:spPr/>
    </dgm:pt>
    <dgm:pt modelId="{22D12813-170E-416E-A4CC-807A9BE368BA}" type="pres">
      <dgm:prSet presAssocID="{306437CF-990A-44CF-8FD3-9EE11806232A}" presName="background" presStyleLbl="node0" presStyleIdx="0" presStyleCnt="3"/>
      <dgm:spPr/>
    </dgm:pt>
    <dgm:pt modelId="{0B8241F7-730E-4EB9-8D9B-C2F1053E220B}" type="pres">
      <dgm:prSet presAssocID="{306437CF-990A-44CF-8FD3-9EE11806232A}" presName="text" presStyleLbl="fgAcc0" presStyleIdx="0" presStyleCnt="3">
        <dgm:presLayoutVars>
          <dgm:chPref val="3"/>
        </dgm:presLayoutVars>
      </dgm:prSet>
      <dgm:spPr/>
    </dgm:pt>
    <dgm:pt modelId="{EB84A5F6-06B7-46DF-8500-A82C754A89EE}" type="pres">
      <dgm:prSet presAssocID="{306437CF-990A-44CF-8FD3-9EE11806232A}" presName="hierChild2" presStyleCnt="0"/>
      <dgm:spPr/>
    </dgm:pt>
    <dgm:pt modelId="{5E733A82-4D14-4E1D-9D3F-F365F224611D}" type="pres">
      <dgm:prSet presAssocID="{CE0B7424-8651-4157-846E-28BB74F56264}" presName="hierRoot1" presStyleCnt="0"/>
      <dgm:spPr/>
    </dgm:pt>
    <dgm:pt modelId="{EE82D5E1-BD00-45BD-AC0B-0A1A93AAF0B3}" type="pres">
      <dgm:prSet presAssocID="{CE0B7424-8651-4157-846E-28BB74F56264}" presName="composite" presStyleCnt="0"/>
      <dgm:spPr/>
    </dgm:pt>
    <dgm:pt modelId="{D4D72166-6933-4122-8CB0-35C6C03D3F6A}" type="pres">
      <dgm:prSet presAssocID="{CE0B7424-8651-4157-846E-28BB74F56264}" presName="background" presStyleLbl="node0" presStyleIdx="1" presStyleCnt="3"/>
      <dgm:spPr/>
    </dgm:pt>
    <dgm:pt modelId="{066C300A-9AD7-4C64-BB3B-15D476013610}" type="pres">
      <dgm:prSet presAssocID="{CE0B7424-8651-4157-846E-28BB74F56264}" presName="text" presStyleLbl="fgAcc0" presStyleIdx="1" presStyleCnt="3">
        <dgm:presLayoutVars>
          <dgm:chPref val="3"/>
        </dgm:presLayoutVars>
      </dgm:prSet>
      <dgm:spPr/>
    </dgm:pt>
    <dgm:pt modelId="{25D083F0-FD77-46F1-B112-308D06BACFB4}" type="pres">
      <dgm:prSet presAssocID="{CE0B7424-8651-4157-846E-28BB74F56264}" presName="hierChild2" presStyleCnt="0"/>
      <dgm:spPr/>
    </dgm:pt>
    <dgm:pt modelId="{7A36DEF4-28C2-4BD5-96AB-26563BF4AD16}" type="pres">
      <dgm:prSet presAssocID="{DC64C646-D0B8-43A6-B717-A2F4829976AF}" presName="hierRoot1" presStyleCnt="0"/>
      <dgm:spPr/>
    </dgm:pt>
    <dgm:pt modelId="{0D1D8ACA-19DB-4C81-88B0-94EAEE5AE35D}" type="pres">
      <dgm:prSet presAssocID="{DC64C646-D0B8-43A6-B717-A2F4829976AF}" presName="composite" presStyleCnt="0"/>
      <dgm:spPr/>
    </dgm:pt>
    <dgm:pt modelId="{0E19E689-1A17-4057-94A9-7FEB5080C42A}" type="pres">
      <dgm:prSet presAssocID="{DC64C646-D0B8-43A6-B717-A2F4829976AF}" presName="background" presStyleLbl="node0" presStyleIdx="2" presStyleCnt="3"/>
      <dgm:spPr/>
    </dgm:pt>
    <dgm:pt modelId="{DEEA56DA-83E4-4558-ADB4-AADFB3DF9F6E}" type="pres">
      <dgm:prSet presAssocID="{DC64C646-D0B8-43A6-B717-A2F4829976AF}" presName="text" presStyleLbl="fgAcc0" presStyleIdx="2" presStyleCnt="3">
        <dgm:presLayoutVars>
          <dgm:chPref val="3"/>
        </dgm:presLayoutVars>
      </dgm:prSet>
      <dgm:spPr/>
    </dgm:pt>
    <dgm:pt modelId="{93077497-6848-4447-86FE-0B1E1622EBD7}" type="pres">
      <dgm:prSet presAssocID="{DC64C646-D0B8-43A6-B717-A2F4829976AF}" presName="hierChild2" presStyleCnt="0"/>
      <dgm:spPr/>
    </dgm:pt>
  </dgm:ptLst>
  <dgm:cxnLst>
    <dgm:cxn modelId="{81203511-B573-4147-BEE6-F5230EF9F11A}" srcId="{34142E33-1099-451B-9475-B5A6756CF4D2}" destId="{306437CF-990A-44CF-8FD3-9EE11806232A}" srcOrd="0" destOrd="0" parTransId="{058E720F-E1C9-4071-A4F7-1812044AB482}" sibTransId="{2581313E-50C9-4EFD-8820-F18AE80A82C8}"/>
    <dgm:cxn modelId="{70C34949-BB0D-49D6-95C1-5C69E1DE81B0}" type="presOf" srcId="{34142E33-1099-451B-9475-B5A6756CF4D2}" destId="{7B3771C4-5F80-4DBD-B900-E2926B0A4BEE}" srcOrd="0" destOrd="0" presId="urn:microsoft.com/office/officeart/2005/8/layout/hierarchy1"/>
    <dgm:cxn modelId="{2A7EA175-4566-4E1F-9EB7-5908B6E46EA2}" type="presOf" srcId="{306437CF-990A-44CF-8FD3-9EE11806232A}" destId="{0B8241F7-730E-4EB9-8D9B-C2F1053E220B}" srcOrd="0" destOrd="0" presId="urn:microsoft.com/office/officeart/2005/8/layout/hierarchy1"/>
    <dgm:cxn modelId="{71FF0876-FFB4-4165-BBDE-E23C9A9D1399}" type="presOf" srcId="{DC64C646-D0B8-43A6-B717-A2F4829976AF}" destId="{DEEA56DA-83E4-4558-ADB4-AADFB3DF9F6E}" srcOrd="0" destOrd="0" presId="urn:microsoft.com/office/officeart/2005/8/layout/hierarchy1"/>
    <dgm:cxn modelId="{3D416F9A-D58E-43DF-93DE-46A73C1FD1E4}" srcId="{34142E33-1099-451B-9475-B5A6756CF4D2}" destId="{DC64C646-D0B8-43A6-B717-A2F4829976AF}" srcOrd="2" destOrd="0" parTransId="{241EF246-8494-4B55-8300-557ADD01D308}" sibTransId="{FA329256-113A-4BC1-99E5-571488031F3F}"/>
    <dgm:cxn modelId="{845A47B5-3BE4-4546-AF97-42F7833C3585}" type="presOf" srcId="{CE0B7424-8651-4157-846E-28BB74F56264}" destId="{066C300A-9AD7-4C64-BB3B-15D476013610}" srcOrd="0" destOrd="0" presId="urn:microsoft.com/office/officeart/2005/8/layout/hierarchy1"/>
    <dgm:cxn modelId="{060950C0-5CDE-4D28-9CEB-54E1A463BDC5}" srcId="{34142E33-1099-451B-9475-B5A6756CF4D2}" destId="{CE0B7424-8651-4157-846E-28BB74F56264}" srcOrd="1" destOrd="0" parTransId="{3F0A45BF-BEF7-4069-87D3-663DC0593366}" sibTransId="{52D1E359-EF97-4912-82DA-BC80FE9C21AD}"/>
    <dgm:cxn modelId="{250EEE4F-3E9F-4B08-B854-371C6B3FC9DC}" type="presParOf" srcId="{7B3771C4-5F80-4DBD-B900-E2926B0A4BEE}" destId="{40B2B547-9725-4E83-B4CE-5D634B43E8B7}" srcOrd="0" destOrd="0" presId="urn:microsoft.com/office/officeart/2005/8/layout/hierarchy1"/>
    <dgm:cxn modelId="{107A4E14-9532-4E16-9675-32974EF509F1}" type="presParOf" srcId="{40B2B547-9725-4E83-B4CE-5D634B43E8B7}" destId="{DE756F40-233A-4491-8571-C5886F22E082}" srcOrd="0" destOrd="0" presId="urn:microsoft.com/office/officeart/2005/8/layout/hierarchy1"/>
    <dgm:cxn modelId="{D7384AD8-D6E7-4B75-9588-3F6C504E747A}" type="presParOf" srcId="{DE756F40-233A-4491-8571-C5886F22E082}" destId="{22D12813-170E-416E-A4CC-807A9BE368BA}" srcOrd="0" destOrd="0" presId="urn:microsoft.com/office/officeart/2005/8/layout/hierarchy1"/>
    <dgm:cxn modelId="{BC88FC90-7C7A-4876-BE27-48CDB1142373}" type="presParOf" srcId="{DE756F40-233A-4491-8571-C5886F22E082}" destId="{0B8241F7-730E-4EB9-8D9B-C2F1053E220B}" srcOrd="1" destOrd="0" presId="urn:microsoft.com/office/officeart/2005/8/layout/hierarchy1"/>
    <dgm:cxn modelId="{99C9A226-D247-492B-815D-3CED651D22B4}" type="presParOf" srcId="{40B2B547-9725-4E83-B4CE-5D634B43E8B7}" destId="{EB84A5F6-06B7-46DF-8500-A82C754A89EE}" srcOrd="1" destOrd="0" presId="urn:microsoft.com/office/officeart/2005/8/layout/hierarchy1"/>
    <dgm:cxn modelId="{6199BF85-056D-406A-BC09-A15084BCF247}" type="presParOf" srcId="{7B3771C4-5F80-4DBD-B900-E2926B0A4BEE}" destId="{5E733A82-4D14-4E1D-9D3F-F365F224611D}" srcOrd="1" destOrd="0" presId="urn:microsoft.com/office/officeart/2005/8/layout/hierarchy1"/>
    <dgm:cxn modelId="{DEF9D6B2-9F68-4614-BD38-D5E3DB6A22E0}" type="presParOf" srcId="{5E733A82-4D14-4E1D-9D3F-F365F224611D}" destId="{EE82D5E1-BD00-45BD-AC0B-0A1A93AAF0B3}" srcOrd="0" destOrd="0" presId="urn:microsoft.com/office/officeart/2005/8/layout/hierarchy1"/>
    <dgm:cxn modelId="{6BC58F0C-A8DA-47F3-90D0-D602AF70018B}" type="presParOf" srcId="{EE82D5E1-BD00-45BD-AC0B-0A1A93AAF0B3}" destId="{D4D72166-6933-4122-8CB0-35C6C03D3F6A}" srcOrd="0" destOrd="0" presId="urn:microsoft.com/office/officeart/2005/8/layout/hierarchy1"/>
    <dgm:cxn modelId="{DBAA0B8D-E01C-4D78-9302-72070E6F5D5A}" type="presParOf" srcId="{EE82D5E1-BD00-45BD-AC0B-0A1A93AAF0B3}" destId="{066C300A-9AD7-4C64-BB3B-15D476013610}" srcOrd="1" destOrd="0" presId="urn:microsoft.com/office/officeart/2005/8/layout/hierarchy1"/>
    <dgm:cxn modelId="{AB5672B8-4A61-4598-825D-8E9E353B3F79}" type="presParOf" srcId="{5E733A82-4D14-4E1D-9D3F-F365F224611D}" destId="{25D083F0-FD77-46F1-B112-308D06BACFB4}" srcOrd="1" destOrd="0" presId="urn:microsoft.com/office/officeart/2005/8/layout/hierarchy1"/>
    <dgm:cxn modelId="{1F5AC238-E53A-42DA-947D-F67A4E0FB79C}" type="presParOf" srcId="{7B3771C4-5F80-4DBD-B900-E2926B0A4BEE}" destId="{7A36DEF4-28C2-4BD5-96AB-26563BF4AD16}" srcOrd="2" destOrd="0" presId="urn:microsoft.com/office/officeart/2005/8/layout/hierarchy1"/>
    <dgm:cxn modelId="{215ABD7E-A956-4C31-B6AA-C72185251EC6}" type="presParOf" srcId="{7A36DEF4-28C2-4BD5-96AB-26563BF4AD16}" destId="{0D1D8ACA-19DB-4C81-88B0-94EAEE5AE35D}" srcOrd="0" destOrd="0" presId="urn:microsoft.com/office/officeart/2005/8/layout/hierarchy1"/>
    <dgm:cxn modelId="{F7AFB957-B352-4E94-85B0-5BD649577509}" type="presParOf" srcId="{0D1D8ACA-19DB-4C81-88B0-94EAEE5AE35D}" destId="{0E19E689-1A17-4057-94A9-7FEB5080C42A}" srcOrd="0" destOrd="0" presId="urn:microsoft.com/office/officeart/2005/8/layout/hierarchy1"/>
    <dgm:cxn modelId="{03D2179D-AEB1-4163-9E1A-164B3EFFFE5D}" type="presParOf" srcId="{0D1D8ACA-19DB-4C81-88B0-94EAEE5AE35D}" destId="{DEEA56DA-83E4-4558-ADB4-AADFB3DF9F6E}" srcOrd="1" destOrd="0" presId="urn:microsoft.com/office/officeart/2005/8/layout/hierarchy1"/>
    <dgm:cxn modelId="{7F8DCB73-5720-4D4B-8F49-9713ACAD7B18}" type="presParOf" srcId="{7A36DEF4-28C2-4BD5-96AB-26563BF4AD16}" destId="{93077497-6848-4447-86FE-0B1E1622EBD7}"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C651FF-8E65-4BC0-B199-064CA4971BD3}">
      <dsp:nvSpPr>
        <dsp:cNvPr id="0" name=""/>
        <dsp:cNvSpPr/>
      </dsp:nvSpPr>
      <dsp:spPr>
        <a:xfrm>
          <a:off x="0" y="668654"/>
          <a:ext cx="6713552" cy="123444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988F7F5-41AC-4D81-8FF3-2FC91A7311BB}">
      <dsp:nvSpPr>
        <dsp:cNvPr id="0" name=""/>
        <dsp:cNvSpPr/>
      </dsp:nvSpPr>
      <dsp:spPr>
        <a:xfrm>
          <a:off x="373418" y="946403"/>
          <a:ext cx="678942" cy="6789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8669C9B-75D7-4B72-86DB-846CEAEA8269}">
      <dsp:nvSpPr>
        <dsp:cNvPr id="0" name=""/>
        <dsp:cNvSpPr/>
      </dsp:nvSpPr>
      <dsp:spPr>
        <a:xfrm>
          <a:off x="1425778" y="668654"/>
          <a:ext cx="5287773" cy="1234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645" tIns="130645" rIns="130645" bIns="130645" numCol="1" spcCol="1270" anchor="ctr" anchorCtr="0">
          <a:noAutofit/>
        </a:bodyPr>
        <a:lstStyle/>
        <a:p>
          <a:pPr marL="0" lvl="0" indent="0" algn="l" defTabSz="755650">
            <a:lnSpc>
              <a:spcPct val="100000"/>
            </a:lnSpc>
            <a:spcBef>
              <a:spcPct val="0"/>
            </a:spcBef>
            <a:spcAft>
              <a:spcPct val="35000"/>
            </a:spcAft>
            <a:buNone/>
          </a:pPr>
          <a:r>
            <a:rPr lang="en-US" sz="1700" kern="1200" dirty="0"/>
            <a:t>To identify and classify grocery items into three main categories such as fruits, vegetables, and packaged goods by building deep learning  models and Pytorch.</a:t>
          </a:r>
        </a:p>
      </dsp:txBody>
      <dsp:txXfrm>
        <a:off x="1425778" y="668654"/>
        <a:ext cx="5287773" cy="1234440"/>
      </dsp:txXfrm>
    </dsp:sp>
    <dsp:sp modelId="{E8CB2D3B-9396-4025-962A-3453443F3C9F}">
      <dsp:nvSpPr>
        <dsp:cNvPr id="0" name=""/>
        <dsp:cNvSpPr/>
      </dsp:nvSpPr>
      <dsp:spPr>
        <a:xfrm>
          <a:off x="0" y="2211704"/>
          <a:ext cx="6713552" cy="123444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1329711-FEFF-4913-9470-9A24044725C5}">
      <dsp:nvSpPr>
        <dsp:cNvPr id="0" name=""/>
        <dsp:cNvSpPr/>
      </dsp:nvSpPr>
      <dsp:spPr>
        <a:xfrm>
          <a:off x="373418" y="2489454"/>
          <a:ext cx="678942" cy="6789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46BA144-7B9C-4D31-A2FA-3CA9D7EB2A01}">
      <dsp:nvSpPr>
        <dsp:cNvPr id="0" name=""/>
        <dsp:cNvSpPr/>
      </dsp:nvSpPr>
      <dsp:spPr>
        <a:xfrm>
          <a:off x="1425778" y="2211704"/>
          <a:ext cx="5287773" cy="1234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645" tIns="130645" rIns="130645" bIns="130645" numCol="1" spcCol="1270" anchor="ctr" anchorCtr="0">
          <a:noAutofit/>
        </a:bodyPr>
        <a:lstStyle/>
        <a:p>
          <a:pPr marL="0" lvl="0" indent="0" algn="l" defTabSz="755650">
            <a:lnSpc>
              <a:spcPct val="100000"/>
            </a:lnSpc>
            <a:spcBef>
              <a:spcPct val="0"/>
            </a:spcBef>
            <a:spcAft>
              <a:spcPct val="35000"/>
            </a:spcAft>
            <a:buNone/>
          </a:pPr>
          <a:r>
            <a:rPr lang="en-US" sz="1700" kern="1200" dirty="0"/>
            <a:t>Use Fast R CNN to detect images from retail shelves.</a:t>
          </a:r>
        </a:p>
      </dsp:txBody>
      <dsp:txXfrm>
        <a:off x="1425778" y="2211704"/>
        <a:ext cx="5287773" cy="12344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AE6C59-8F22-4A74-BCCE-881087805BB8}">
      <dsp:nvSpPr>
        <dsp:cNvPr id="0" name=""/>
        <dsp:cNvSpPr/>
      </dsp:nvSpPr>
      <dsp:spPr>
        <a:xfrm>
          <a:off x="274851" y="933350"/>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25AD42-0D04-4C68-8711-216DCD84A589}">
      <dsp:nvSpPr>
        <dsp:cNvPr id="0" name=""/>
        <dsp:cNvSpPr/>
      </dsp:nvSpPr>
      <dsp:spPr>
        <a:xfrm>
          <a:off x="456978" y="1115477"/>
          <a:ext cx="490341" cy="4903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657B46-9173-486D-B830-8F1999A5D2D5}">
      <dsp:nvSpPr>
        <dsp:cNvPr id="0" name=""/>
        <dsp:cNvSpPr/>
      </dsp:nvSpPr>
      <dsp:spPr>
        <a:xfrm>
          <a:off x="1661" y="2054131"/>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The dataset is taken from </a:t>
          </a:r>
          <a:r>
            <a:rPr lang="en-US" sz="1100" kern="1200" dirty="0">
              <a:hlinkClick xmlns:r="http://schemas.openxmlformats.org/officeDocument/2006/relationships" r:id="rId3"/>
            </a:rPr>
            <a:t>https://www.kaggle.com/datasets/validmodel/grocery-store-dataset</a:t>
          </a:r>
          <a:endParaRPr lang="en-US" sz="1100" kern="1200" dirty="0"/>
        </a:p>
      </dsp:txBody>
      <dsp:txXfrm>
        <a:off x="1661" y="2054131"/>
        <a:ext cx="1400976" cy="560390"/>
      </dsp:txXfrm>
    </dsp:sp>
    <dsp:sp modelId="{A3C3A568-1F86-4108-A769-25ABCD97DB7D}">
      <dsp:nvSpPr>
        <dsp:cNvPr id="0" name=""/>
        <dsp:cNvSpPr/>
      </dsp:nvSpPr>
      <dsp:spPr>
        <a:xfrm>
          <a:off x="1920998" y="933350"/>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2FF001-A84C-4214-9EEB-0A0848C1F655}">
      <dsp:nvSpPr>
        <dsp:cNvPr id="0" name=""/>
        <dsp:cNvSpPr/>
      </dsp:nvSpPr>
      <dsp:spPr>
        <a:xfrm>
          <a:off x="2103125" y="1115477"/>
          <a:ext cx="490341" cy="490341"/>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E768CF-4FCF-402A-8682-6458073AA41F}">
      <dsp:nvSpPr>
        <dsp:cNvPr id="0" name=""/>
        <dsp:cNvSpPr/>
      </dsp:nvSpPr>
      <dsp:spPr>
        <a:xfrm>
          <a:off x="1647808" y="2054131"/>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i="0" kern="1200" dirty="0"/>
            <a:t>The dataset consists of 3 classes fruits, vegetables, packages</a:t>
          </a:r>
          <a:endParaRPr lang="en-US" sz="1100" kern="1200" dirty="0"/>
        </a:p>
      </dsp:txBody>
      <dsp:txXfrm>
        <a:off x="1647808" y="2054131"/>
        <a:ext cx="1400976" cy="560390"/>
      </dsp:txXfrm>
    </dsp:sp>
    <dsp:sp modelId="{4B8B7BB3-27BD-4F8A-BCCE-5A14C91A45F4}">
      <dsp:nvSpPr>
        <dsp:cNvPr id="0" name=""/>
        <dsp:cNvSpPr/>
      </dsp:nvSpPr>
      <dsp:spPr>
        <a:xfrm>
          <a:off x="3567146" y="933350"/>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DA0E24-F7DB-4A73-830A-053C213F39D8}">
      <dsp:nvSpPr>
        <dsp:cNvPr id="0" name=""/>
        <dsp:cNvSpPr/>
      </dsp:nvSpPr>
      <dsp:spPr>
        <a:xfrm>
          <a:off x="3749273" y="1115477"/>
          <a:ext cx="490341" cy="490341"/>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4E2BD5-80C9-480C-A5B1-532776416B2E}">
      <dsp:nvSpPr>
        <dsp:cNvPr id="0" name=""/>
        <dsp:cNvSpPr/>
      </dsp:nvSpPr>
      <dsp:spPr>
        <a:xfrm>
          <a:off x="3293955" y="2054131"/>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There are </a:t>
          </a:r>
          <a:r>
            <a:rPr lang="en-US" sz="1100" b="0" i="0" kern="1200" dirty="0"/>
            <a:t>5125 images</a:t>
          </a:r>
          <a:endParaRPr lang="en-US" sz="1100" kern="1200" dirty="0"/>
        </a:p>
      </dsp:txBody>
      <dsp:txXfrm>
        <a:off x="3293955" y="2054131"/>
        <a:ext cx="1400976" cy="560390"/>
      </dsp:txXfrm>
    </dsp:sp>
    <dsp:sp modelId="{BD13E119-BF2B-4836-9A1F-56A03E7F5CE7}">
      <dsp:nvSpPr>
        <dsp:cNvPr id="0" name=""/>
        <dsp:cNvSpPr/>
      </dsp:nvSpPr>
      <dsp:spPr>
        <a:xfrm>
          <a:off x="5213293" y="933350"/>
          <a:ext cx="854595" cy="8545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A90ECA-90F2-4DE5-9B44-2D9BD69A90C1}">
      <dsp:nvSpPr>
        <dsp:cNvPr id="0" name=""/>
        <dsp:cNvSpPr/>
      </dsp:nvSpPr>
      <dsp:spPr>
        <a:xfrm>
          <a:off x="5395420" y="1115477"/>
          <a:ext cx="490341" cy="490341"/>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93ED16-3919-4D61-BB0F-902EDBDEF007}">
      <dsp:nvSpPr>
        <dsp:cNvPr id="0" name=""/>
        <dsp:cNvSpPr/>
      </dsp:nvSpPr>
      <dsp:spPr>
        <a:xfrm>
          <a:off x="4940103" y="2054131"/>
          <a:ext cx="1400976" cy="56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i="0" kern="1200" dirty="0"/>
            <a:t>There are labels associated with each images</a:t>
          </a:r>
          <a:endParaRPr lang="en-US" sz="1100" kern="1200" dirty="0"/>
        </a:p>
      </dsp:txBody>
      <dsp:txXfrm>
        <a:off x="4940103" y="2054131"/>
        <a:ext cx="1400976" cy="5603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D12813-170E-416E-A4CC-807A9BE368BA}">
      <dsp:nvSpPr>
        <dsp:cNvPr id="0" name=""/>
        <dsp:cNvSpPr/>
      </dsp:nvSpPr>
      <dsp:spPr>
        <a:xfrm>
          <a:off x="0" y="1080567"/>
          <a:ext cx="2957512" cy="1878020"/>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B8241F7-730E-4EB9-8D9B-C2F1053E220B}">
      <dsp:nvSpPr>
        <dsp:cNvPr id="0" name=""/>
        <dsp:cNvSpPr/>
      </dsp:nvSpPr>
      <dsp:spPr>
        <a:xfrm>
          <a:off x="328612" y="1392749"/>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dirty="0"/>
            <a:t>Resnet</a:t>
          </a:r>
        </a:p>
      </dsp:txBody>
      <dsp:txXfrm>
        <a:off x="383617" y="1447754"/>
        <a:ext cx="2847502" cy="1768010"/>
      </dsp:txXfrm>
    </dsp:sp>
    <dsp:sp modelId="{D4D72166-6933-4122-8CB0-35C6C03D3F6A}">
      <dsp:nvSpPr>
        <dsp:cNvPr id="0" name=""/>
        <dsp:cNvSpPr/>
      </dsp:nvSpPr>
      <dsp:spPr>
        <a:xfrm>
          <a:off x="3614737" y="1080567"/>
          <a:ext cx="2957512" cy="1878020"/>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66C300A-9AD7-4C64-BB3B-15D476013610}">
      <dsp:nvSpPr>
        <dsp:cNvPr id="0" name=""/>
        <dsp:cNvSpPr/>
      </dsp:nvSpPr>
      <dsp:spPr>
        <a:xfrm>
          <a:off x="3943350" y="1392749"/>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dirty="0" err="1"/>
            <a:t>GoogleNet</a:t>
          </a:r>
          <a:endParaRPr lang="en-US" sz="4200" kern="1200" dirty="0"/>
        </a:p>
      </dsp:txBody>
      <dsp:txXfrm>
        <a:off x="3998355" y="1447754"/>
        <a:ext cx="2847502" cy="1768010"/>
      </dsp:txXfrm>
    </dsp:sp>
    <dsp:sp modelId="{0E19E689-1A17-4057-94A9-7FEB5080C42A}">
      <dsp:nvSpPr>
        <dsp:cNvPr id="0" name=""/>
        <dsp:cNvSpPr/>
      </dsp:nvSpPr>
      <dsp:spPr>
        <a:xfrm>
          <a:off x="7229475" y="1080567"/>
          <a:ext cx="2957512" cy="1878020"/>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EEA56DA-83E4-4558-ADB4-AADFB3DF9F6E}">
      <dsp:nvSpPr>
        <dsp:cNvPr id="0" name=""/>
        <dsp:cNvSpPr/>
      </dsp:nvSpPr>
      <dsp:spPr>
        <a:xfrm>
          <a:off x="7558087" y="1392749"/>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a:t>DenseNet</a:t>
          </a:r>
        </a:p>
      </dsp:txBody>
      <dsp:txXfrm>
        <a:off x="7613092" y="1447754"/>
        <a:ext cx="2847502" cy="176801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BAE42-3583-29F3-3862-651E05E75C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E72D63C-6F54-79C7-0FE6-917867178A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3E7EEA-983F-A518-5410-948D975F8233}"/>
              </a:ext>
            </a:extLst>
          </p:cNvPr>
          <p:cNvSpPr>
            <a:spLocks noGrp="1"/>
          </p:cNvSpPr>
          <p:nvPr>
            <p:ph type="dt" sz="half" idx="10"/>
          </p:nvPr>
        </p:nvSpPr>
        <p:spPr/>
        <p:txBody>
          <a:bodyPr/>
          <a:lstStyle/>
          <a:p>
            <a:fld id="{935E063C-35DC-DB47-AD53-7881ABBCA0E4}" type="datetimeFigureOut">
              <a:rPr lang="en-US" smtClean="0"/>
              <a:t>11/8/24</a:t>
            </a:fld>
            <a:endParaRPr lang="en-US"/>
          </a:p>
        </p:txBody>
      </p:sp>
      <p:sp>
        <p:nvSpPr>
          <p:cNvPr id="5" name="Footer Placeholder 4">
            <a:extLst>
              <a:ext uri="{FF2B5EF4-FFF2-40B4-BE49-F238E27FC236}">
                <a16:creationId xmlns:a16="http://schemas.microsoft.com/office/drawing/2014/main" id="{9D80396E-5CFB-7CFF-E774-85B1BB079D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E20375-5E33-FBA7-24EF-76E2034D9E32}"/>
              </a:ext>
            </a:extLst>
          </p:cNvPr>
          <p:cNvSpPr>
            <a:spLocks noGrp="1"/>
          </p:cNvSpPr>
          <p:nvPr>
            <p:ph type="sldNum" sz="quarter" idx="12"/>
          </p:nvPr>
        </p:nvSpPr>
        <p:spPr/>
        <p:txBody>
          <a:bodyPr/>
          <a:lstStyle/>
          <a:p>
            <a:fld id="{6B29F261-6B7C-D743-890D-3111A9456B03}" type="slidenum">
              <a:rPr lang="en-US" smtClean="0"/>
              <a:t>‹#›</a:t>
            </a:fld>
            <a:endParaRPr lang="en-US"/>
          </a:p>
        </p:txBody>
      </p:sp>
    </p:spTree>
    <p:extLst>
      <p:ext uri="{BB962C8B-B14F-4D97-AF65-F5344CB8AC3E}">
        <p14:creationId xmlns:p14="http://schemas.microsoft.com/office/powerpoint/2010/main" val="2732496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F9EE7-0A77-16A8-26E4-5358D17138D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0BC827-D1E0-1599-222D-D58F7F55E62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B72E8B-32FC-CEE6-43DE-D646FFAEE338}"/>
              </a:ext>
            </a:extLst>
          </p:cNvPr>
          <p:cNvSpPr>
            <a:spLocks noGrp="1"/>
          </p:cNvSpPr>
          <p:nvPr>
            <p:ph type="dt" sz="half" idx="10"/>
          </p:nvPr>
        </p:nvSpPr>
        <p:spPr/>
        <p:txBody>
          <a:bodyPr/>
          <a:lstStyle/>
          <a:p>
            <a:fld id="{935E063C-35DC-DB47-AD53-7881ABBCA0E4}" type="datetimeFigureOut">
              <a:rPr lang="en-US" smtClean="0"/>
              <a:t>11/8/24</a:t>
            </a:fld>
            <a:endParaRPr lang="en-US"/>
          </a:p>
        </p:txBody>
      </p:sp>
      <p:sp>
        <p:nvSpPr>
          <p:cNvPr id="5" name="Footer Placeholder 4">
            <a:extLst>
              <a:ext uri="{FF2B5EF4-FFF2-40B4-BE49-F238E27FC236}">
                <a16:creationId xmlns:a16="http://schemas.microsoft.com/office/drawing/2014/main" id="{DD2FD8AA-F4A3-42CF-2429-D0440AD93A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4F6F9C-7995-BE9B-A971-FE609B68C349}"/>
              </a:ext>
            </a:extLst>
          </p:cNvPr>
          <p:cNvSpPr>
            <a:spLocks noGrp="1"/>
          </p:cNvSpPr>
          <p:nvPr>
            <p:ph type="sldNum" sz="quarter" idx="12"/>
          </p:nvPr>
        </p:nvSpPr>
        <p:spPr/>
        <p:txBody>
          <a:bodyPr/>
          <a:lstStyle/>
          <a:p>
            <a:fld id="{6B29F261-6B7C-D743-890D-3111A9456B03}" type="slidenum">
              <a:rPr lang="en-US" smtClean="0"/>
              <a:t>‹#›</a:t>
            </a:fld>
            <a:endParaRPr lang="en-US"/>
          </a:p>
        </p:txBody>
      </p:sp>
    </p:spTree>
    <p:extLst>
      <p:ext uri="{BB962C8B-B14F-4D97-AF65-F5344CB8AC3E}">
        <p14:creationId xmlns:p14="http://schemas.microsoft.com/office/powerpoint/2010/main" val="3618550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DD95BD-AC47-E048-69B0-9594926106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AB6DB54-5AE3-C19B-C78E-9E6D75E3D5A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CE5791-E173-40E0-AA7B-65828A7A9FE5}"/>
              </a:ext>
            </a:extLst>
          </p:cNvPr>
          <p:cNvSpPr>
            <a:spLocks noGrp="1"/>
          </p:cNvSpPr>
          <p:nvPr>
            <p:ph type="dt" sz="half" idx="10"/>
          </p:nvPr>
        </p:nvSpPr>
        <p:spPr/>
        <p:txBody>
          <a:bodyPr/>
          <a:lstStyle/>
          <a:p>
            <a:fld id="{935E063C-35DC-DB47-AD53-7881ABBCA0E4}" type="datetimeFigureOut">
              <a:rPr lang="en-US" smtClean="0"/>
              <a:t>11/8/24</a:t>
            </a:fld>
            <a:endParaRPr lang="en-US"/>
          </a:p>
        </p:txBody>
      </p:sp>
      <p:sp>
        <p:nvSpPr>
          <p:cNvPr id="5" name="Footer Placeholder 4">
            <a:extLst>
              <a:ext uri="{FF2B5EF4-FFF2-40B4-BE49-F238E27FC236}">
                <a16:creationId xmlns:a16="http://schemas.microsoft.com/office/drawing/2014/main" id="{3C72F4EA-21E1-4B93-A071-A95EC4EB60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B55EE4-0AB0-CACF-6628-C776025FA6FC}"/>
              </a:ext>
            </a:extLst>
          </p:cNvPr>
          <p:cNvSpPr>
            <a:spLocks noGrp="1"/>
          </p:cNvSpPr>
          <p:nvPr>
            <p:ph type="sldNum" sz="quarter" idx="12"/>
          </p:nvPr>
        </p:nvSpPr>
        <p:spPr/>
        <p:txBody>
          <a:bodyPr/>
          <a:lstStyle/>
          <a:p>
            <a:fld id="{6B29F261-6B7C-D743-890D-3111A9456B03}" type="slidenum">
              <a:rPr lang="en-US" smtClean="0"/>
              <a:t>‹#›</a:t>
            </a:fld>
            <a:endParaRPr lang="en-US"/>
          </a:p>
        </p:txBody>
      </p:sp>
    </p:spTree>
    <p:extLst>
      <p:ext uri="{BB962C8B-B14F-4D97-AF65-F5344CB8AC3E}">
        <p14:creationId xmlns:p14="http://schemas.microsoft.com/office/powerpoint/2010/main" val="1032645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67488-8727-302F-D06C-30DA8C2987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9FBDC5-D163-9CB9-C21E-9BEED91AB3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0DA548-2A21-1D48-39FB-0855A48F72CA}"/>
              </a:ext>
            </a:extLst>
          </p:cNvPr>
          <p:cNvSpPr>
            <a:spLocks noGrp="1"/>
          </p:cNvSpPr>
          <p:nvPr>
            <p:ph type="dt" sz="half" idx="10"/>
          </p:nvPr>
        </p:nvSpPr>
        <p:spPr/>
        <p:txBody>
          <a:bodyPr/>
          <a:lstStyle/>
          <a:p>
            <a:fld id="{935E063C-35DC-DB47-AD53-7881ABBCA0E4}" type="datetimeFigureOut">
              <a:rPr lang="en-US" smtClean="0"/>
              <a:t>11/8/24</a:t>
            </a:fld>
            <a:endParaRPr lang="en-US"/>
          </a:p>
        </p:txBody>
      </p:sp>
      <p:sp>
        <p:nvSpPr>
          <p:cNvPr id="5" name="Footer Placeholder 4">
            <a:extLst>
              <a:ext uri="{FF2B5EF4-FFF2-40B4-BE49-F238E27FC236}">
                <a16:creationId xmlns:a16="http://schemas.microsoft.com/office/drawing/2014/main" id="{C593C7E1-EBFD-7C57-F7C0-04124C4DEB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249DEB-B860-6110-A23C-EA39F54B0334}"/>
              </a:ext>
            </a:extLst>
          </p:cNvPr>
          <p:cNvSpPr>
            <a:spLocks noGrp="1"/>
          </p:cNvSpPr>
          <p:nvPr>
            <p:ph type="sldNum" sz="quarter" idx="12"/>
          </p:nvPr>
        </p:nvSpPr>
        <p:spPr/>
        <p:txBody>
          <a:bodyPr/>
          <a:lstStyle/>
          <a:p>
            <a:fld id="{6B29F261-6B7C-D743-890D-3111A9456B03}" type="slidenum">
              <a:rPr lang="en-US" smtClean="0"/>
              <a:t>‹#›</a:t>
            </a:fld>
            <a:endParaRPr lang="en-US"/>
          </a:p>
        </p:txBody>
      </p:sp>
    </p:spTree>
    <p:extLst>
      <p:ext uri="{BB962C8B-B14F-4D97-AF65-F5344CB8AC3E}">
        <p14:creationId xmlns:p14="http://schemas.microsoft.com/office/powerpoint/2010/main" val="284390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C89B3-E3BF-691C-B0E0-1A1AD0D2C0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EA09753-B19F-4681-EA13-C8CC3F38FE4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625BF1-7075-A903-80B6-B077434F9673}"/>
              </a:ext>
            </a:extLst>
          </p:cNvPr>
          <p:cNvSpPr>
            <a:spLocks noGrp="1"/>
          </p:cNvSpPr>
          <p:nvPr>
            <p:ph type="dt" sz="half" idx="10"/>
          </p:nvPr>
        </p:nvSpPr>
        <p:spPr/>
        <p:txBody>
          <a:bodyPr/>
          <a:lstStyle/>
          <a:p>
            <a:fld id="{935E063C-35DC-DB47-AD53-7881ABBCA0E4}" type="datetimeFigureOut">
              <a:rPr lang="en-US" smtClean="0"/>
              <a:t>11/8/24</a:t>
            </a:fld>
            <a:endParaRPr lang="en-US"/>
          </a:p>
        </p:txBody>
      </p:sp>
      <p:sp>
        <p:nvSpPr>
          <p:cNvPr id="5" name="Footer Placeholder 4">
            <a:extLst>
              <a:ext uri="{FF2B5EF4-FFF2-40B4-BE49-F238E27FC236}">
                <a16:creationId xmlns:a16="http://schemas.microsoft.com/office/drawing/2014/main" id="{DCE7B5B4-0240-347B-8003-3459A33BAC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A24502-E9AF-EE4E-DF83-D11613A5ACE3}"/>
              </a:ext>
            </a:extLst>
          </p:cNvPr>
          <p:cNvSpPr>
            <a:spLocks noGrp="1"/>
          </p:cNvSpPr>
          <p:nvPr>
            <p:ph type="sldNum" sz="quarter" idx="12"/>
          </p:nvPr>
        </p:nvSpPr>
        <p:spPr/>
        <p:txBody>
          <a:bodyPr/>
          <a:lstStyle/>
          <a:p>
            <a:fld id="{6B29F261-6B7C-D743-890D-3111A9456B03}" type="slidenum">
              <a:rPr lang="en-US" smtClean="0"/>
              <a:t>‹#›</a:t>
            </a:fld>
            <a:endParaRPr lang="en-US"/>
          </a:p>
        </p:txBody>
      </p:sp>
    </p:spTree>
    <p:extLst>
      <p:ext uri="{BB962C8B-B14F-4D97-AF65-F5344CB8AC3E}">
        <p14:creationId xmlns:p14="http://schemas.microsoft.com/office/powerpoint/2010/main" val="2797176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013EF-AE6E-2BAB-55AD-EF11E8565B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7EB15F-9AFB-8735-6B16-C9CF3557E1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4B6AC0-7336-3428-BF59-0ED136F4CF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FB6D7D-33C9-1D56-4D83-AFB74EE1DE2E}"/>
              </a:ext>
            </a:extLst>
          </p:cNvPr>
          <p:cNvSpPr>
            <a:spLocks noGrp="1"/>
          </p:cNvSpPr>
          <p:nvPr>
            <p:ph type="dt" sz="half" idx="10"/>
          </p:nvPr>
        </p:nvSpPr>
        <p:spPr/>
        <p:txBody>
          <a:bodyPr/>
          <a:lstStyle/>
          <a:p>
            <a:fld id="{935E063C-35DC-DB47-AD53-7881ABBCA0E4}" type="datetimeFigureOut">
              <a:rPr lang="en-US" smtClean="0"/>
              <a:t>11/8/24</a:t>
            </a:fld>
            <a:endParaRPr lang="en-US"/>
          </a:p>
        </p:txBody>
      </p:sp>
      <p:sp>
        <p:nvSpPr>
          <p:cNvPr id="6" name="Footer Placeholder 5">
            <a:extLst>
              <a:ext uri="{FF2B5EF4-FFF2-40B4-BE49-F238E27FC236}">
                <a16:creationId xmlns:a16="http://schemas.microsoft.com/office/drawing/2014/main" id="{F7F54536-0E66-FD52-7A42-3732BAED9E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727EA4-0408-195B-A0AA-0E9A5C8A22DC}"/>
              </a:ext>
            </a:extLst>
          </p:cNvPr>
          <p:cNvSpPr>
            <a:spLocks noGrp="1"/>
          </p:cNvSpPr>
          <p:nvPr>
            <p:ph type="sldNum" sz="quarter" idx="12"/>
          </p:nvPr>
        </p:nvSpPr>
        <p:spPr/>
        <p:txBody>
          <a:bodyPr/>
          <a:lstStyle/>
          <a:p>
            <a:fld id="{6B29F261-6B7C-D743-890D-3111A9456B03}" type="slidenum">
              <a:rPr lang="en-US" smtClean="0"/>
              <a:t>‹#›</a:t>
            </a:fld>
            <a:endParaRPr lang="en-US"/>
          </a:p>
        </p:txBody>
      </p:sp>
    </p:spTree>
    <p:extLst>
      <p:ext uri="{BB962C8B-B14F-4D97-AF65-F5344CB8AC3E}">
        <p14:creationId xmlns:p14="http://schemas.microsoft.com/office/powerpoint/2010/main" val="2426021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E6694-9901-A3EC-AD14-386F3092C84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8ECBEB4-3348-A70A-9B88-26C68B22AE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5F818B-DAC3-B252-A7BE-AE9D8B19474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720E9B-3464-1C92-1CC8-089A96E9B1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575E9D5-3227-7A10-2B52-0CCCA3E6EA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101E8A-E00F-72BE-CDAE-D383F9B238BC}"/>
              </a:ext>
            </a:extLst>
          </p:cNvPr>
          <p:cNvSpPr>
            <a:spLocks noGrp="1"/>
          </p:cNvSpPr>
          <p:nvPr>
            <p:ph type="dt" sz="half" idx="10"/>
          </p:nvPr>
        </p:nvSpPr>
        <p:spPr/>
        <p:txBody>
          <a:bodyPr/>
          <a:lstStyle/>
          <a:p>
            <a:fld id="{935E063C-35DC-DB47-AD53-7881ABBCA0E4}" type="datetimeFigureOut">
              <a:rPr lang="en-US" smtClean="0"/>
              <a:t>11/8/24</a:t>
            </a:fld>
            <a:endParaRPr lang="en-US"/>
          </a:p>
        </p:txBody>
      </p:sp>
      <p:sp>
        <p:nvSpPr>
          <p:cNvPr id="8" name="Footer Placeholder 7">
            <a:extLst>
              <a:ext uri="{FF2B5EF4-FFF2-40B4-BE49-F238E27FC236}">
                <a16:creationId xmlns:a16="http://schemas.microsoft.com/office/drawing/2014/main" id="{2602B7AD-5B23-1294-06ED-81F4378212C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A2D755C-B0B5-B15D-D420-BA36C0BBA345}"/>
              </a:ext>
            </a:extLst>
          </p:cNvPr>
          <p:cNvSpPr>
            <a:spLocks noGrp="1"/>
          </p:cNvSpPr>
          <p:nvPr>
            <p:ph type="sldNum" sz="quarter" idx="12"/>
          </p:nvPr>
        </p:nvSpPr>
        <p:spPr/>
        <p:txBody>
          <a:bodyPr/>
          <a:lstStyle/>
          <a:p>
            <a:fld id="{6B29F261-6B7C-D743-890D-3111A9456B03}" type="slidenum">
              <a:rPr lang="en-US" smtClean="0"/>
              <a:t>‹#›</a:t>
            </a:fld>
            <a:endParaRPr lang="en-US"/>
          </a:p>
        </p:txBody>
      </p:sp>
    </p:spTree>
    <p:extLst>
      <p:ext uri="{BB962C8B-B14F-4D97-AF65-F5344CB8AC3E}">
        <p14:creationId xmlns:p14="http://schemas.microsoft.com/office/powerpoint/2010/main" val="2384279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64FD0-E846-018E-29A6-5ABFBC25E87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9731202-4AD0-9886-CDE7-36B4EA4F2688}"/>
              </a:ext>
            </a:extLst>
          </p:cNvPr>
          <p:cNvSpPr>
            <a:spLocks noGrp="1"/>
          </p:cNvSpPr>
          <p:nvPr>
            <p:ph type="dt" sz="half" idx="10"/>
          </p:nvPr>
        </p:nvSpPr>
        <p:spPr/>
        <p:txBody>
          <a:bodyPr/>
          <a:lstStyle/>
          <a:p>
            <a:fld id="{935E063C-35DC-DB47-AD53-7881ABBCA0E4}" type="datetimeFigureOut">
              <a:rPr lang="en-US" smtClean="0"/>
              <a:t>11/8/24</a:t>
            </a:fld>
            <a:endParaRPr lang="en-US"/>
          </a:p>
        </p:txBody>
      </p:sp>
      <p:sp>
        <p:nvSpPr>
          <p:cNvPr id="4" name="Footer Placeholder 3">
            <a:extLst>
              <a:ext uri="{FF2B5EF4-FFF2-40B4-BE49-F238E27FC236}">
                <a16:creationId xmlns:a16="http://schemas.microsoft.com/office/drawing/2014/main" id="{9548653E-E361-99E6-5724-ED4A948B4F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B58451-983A-2132-A79D-330C7EB5ADE0}"/>
              </a:ext>
            </a:extLst>
          </p:cNvPr>
          <p:cNvSpPr>
            <a:spLocks noGrp="1"/>
          </p:cNvSpPr>
          <p:nvPr>
            <p:ph type="sldNum" sz="quarter" idx="12"/>
          </p:nvPr>
        </p:nvSpPr>
        <p:spPr/>
        <p:txBody>
          <a:bodyPr/>
          <a:lstStyle/>
          <a:p>
            <a:fld id="{6B29F261-6B7C-D743-890D-3111A9456B03}" type="slidenum">
              <a:rPr lang="en-US" smtClean="0"/>
              <a:t>‹#›</a:t>
            </a:fld>
            <a:endParaRPr lang="en-US"/>
          </a:p>
        </p:txBody>
      </p:sp>
    </p:spTree>
    <p:extLst>
      <p:ext uri="{BB962C8B-B14F-4D97-AF65-F5344CB8AC3E}">
        <p14:creationId xmlns:p14="http://schemas.microsoft.com/office/powerpoint/2010/main" val="118774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D2D929-89CA-BE99-265D-77D66210EF8C}"/>
              </a:ext>
            </a:extLst>
          </p:cNvPr>
          <p:cNvSpPr>
            <a:spLocks noGrp="1"/>
          </p:cNvSpPr>
          <p:nvPr>
            <p:ph type="dt" sz="half" idx="10"/>
          </p:nvPr>
        </p:nvSpPr>
        <p:spPr/>
        <p:txBody>
          <a:bodyPr/>
          <a:lstStyle/>
          <a:p>
            <a:fld id="{935E063C-35DC-DB47-AD53-7881ABBCA0E4}" type="datetimeFigureOut">
              <a:rPr lang="en-US" smtClean="0"/>
              <a:t>11/8/24</a:t>
            </a:fld>
            <a:endParaRPr lang="en-US"/>
          </a:p>
        </p:txBody>
      </p:sp>
      <p:sp>
        <p:nvSpPr>
          <p:cNvPr id="3" name="Footer Placeholder 2">
            <a:extLst>
              <a:ext uri="{FF2B5EF4-FFF2-40B4-BE49-F238E27FC236}">
                <a16:creationId xmlns:a16="http://schemas.microsoft.com/office/drawing/2014/main" id="{92D1F0FE-238C-4C43-97F6-29B5867D93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E5A44B-96B3-B1D9-62AE-15CD7260F821}"/>
              </a:ext>
            </a:extLst>
          </p:cNvPr>
          <p:cNvSpPr>
            <a:spLocks noGrp="1"/>
          </p:cNvSpPr>
          <p:nvPr>
            <p:ph type="sldNum" sz="quarter" idx="12"/>
          </p:nvPr>
        </p:nvSpPr>
        <p:spPr/>
        <p:txBody>
          <a:bodyPr/>
          <a:lstStyle/>
          <a:p>
            <a:fld id="{6B29F261-6B7C-D743-890D-3111A9456B03}" type="slidenum">
              <a:rPr lang="en-US" smtClean="0"/>
              <a:t>‹#›</a:t>
            </a:fld>
            <a:endParaRPr lang="en-US"/>
          </a:p>
        </p:txBody>
      </p:sp>
    </p:spTree>
    <p:extLst>
      <p:ext uri="{BB962C8B-B14F-4D97-AF65-F5344CB8AC3E}">
        <p14:creationId xmlns:p14="http://schemas.microsoft.com/office/powerpoint/2010/main" val="1020926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31561-F551-82D1-00D5-306F4B764C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3BC89D3-DFDF-A738-22C3-7C6A7B5F1F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C39E87-839E-56E5-229A-449902B971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708397-B134-ABC9-0668-4DFC4682B0A2}"/>
              </a:ext>
            </a:extLst>
          </p:cNvPr>
          <p:cNvSpPr>
            <a:spLocks noGrp="1"/>
          </p:cNvSpPr>
          <p:nvPr>
            <p:ph type="dt" sz="half" idx="10"/>
          </p:nvPr>
        </p:nvSpPr>
        <p:spPr/>
        <p:txBody>
          <a:bodyPr/>
          <a:lstStyle/>
          <a:p>
            <a:fld id="{935E063C-35DC-DB47-AD53-7881ABBCA0E4}" type="datetimeFigureOut">
              <a:rPr lang="en-US" smtClean="0"/>
              <a:t>11/8/24</a:t>
            </a:fld>
            <a:endParaRPr lang="en-US"/>
          </a:p>
        </p:txBody>
      </p:sp>
      <p:sp>
        <p:nvSpPr>
          <p:cNvPr id="6" name="Footer Placeholder 5">
            <a:extLst>
              <a:ext uri="{FF2B5EF4-FFF2-40B4-BE49-F238E27FC236}">
                <a16:creationId xmlns:a16="http://schemas.microsoft.com/office/drawing/2014/main" id="{4B838E1B-ADFF-D1E6-6A20-D2C71B530E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D0849D-8362-3908-0FFE-B21FEF0E7F9A}"/>
              </a:ext>
            </a:extLst>
          </p:cNvPr>
          <p:cNvSpPr>
            <a:spLocks noGrp="1"/>
          </p:cNvSpPr>
          <p:nvPr>
            <p:ph type="sldNum" sz="quarter" idx="12"/>
          </p:nvPr>
        </p:nvSpPr>
        <p:spPr/>
        <p:txBody>
          <a:bodyPr/>
          <a:lstStyle/>
          <a:p>
            <a:fld id="{6B29F261-6B7C-D743-890D-3111A9456B03}" type="slidenum">
              <a:rPr lang="en-US" smtClean="0"/>
              <a:t>‹#›</a:t>
            </a:fld>
            <a:endParaRPr lang="en-US"/>
          </a:p>
        </p:txBody>
      </p:sp>
    </p:spTree>
    <p:extLst>
      <p:ext uri="{BB962C8B-B14F-4D97-AF65-F5344CB8AC3E}">
        <p14:creationId xmlns:p14="http://schemas.microsoft.com/office/powerpoint/2010/main" val="25577541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21CA3-10BC-D20C-93B5-E7AC8580B8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3E261A-A730-87C3-959B-895EAD1813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77691C-992C-587B-F52C-9B1BEFE427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179331-A949-7052-AFC4-C99D93FAD6C0}"/>
              </a:ext>
            </a:extLst>
          </p:cNvPr>
          <p:cNvSpPr>
            <a:spLocks noGrp="1"/>
          </p:cNvSpPr>
          <p:nvPr>
            <p:ph type="dt" sz="half" idx="10"/>
          </p:nvPr>
        </p:nvSpPr>
        <p:spPr/>
        <p:txBody>
          <a:bodyPr/>
          <a:lstStyle/>
          <a:p>
            <a:fld id="{935E063C-35DC-DB47-AD53-7881ABBCA0E4}" type="datetimeFigureOut">
              <a:rPr lang="en-US" smtClean="0"/>
              <a:t>11/8/24</a:t>
            </a:fld>
            <a:endParaRPr lang="en-US"/>
          </a:p>
        </p:txBody>
      </p:sp>
      <p:sp>
        <p:nvSpPr>
          <p:cNvPr id="6" name="Footer Placeholder 5">
            <a:extLst>
              <a:ext uri="{FF2B5EF4-FFF2-40B4-BE49-F238E27FC236}">
                <a16:creationId xmlns:a16="http://schemas.microsoft.com/office/drawing/2014/main" id="{554FFD67-CC72-AE65-3F87-C1261C7A4F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095AC0-779D-BB2D-7F8E-A598C8C86793}"/>
              </a:ext>
            </a:extLst>
          </p:cNvPr>
          <p:cNvSpPr>
            <a:spLocks noGrp="1"/>
          </p:cNvSpPr>
          <p:nvPr>
            <p:ph type="sldNum" sz="quarter" idx="12"/>
          </p:nvPr>
        </p:nvSpPr>
        <p:spPr/>
        <p:txBody>
          <a:bodyPr/>
          <a:lstStyle/>
          <a:p>
            <a:fld id="{6B29F261-6B7C-D743-890D-3111A9456B03}" type="slidenum">
              <a:rPr lang="en-US" smtClean="0"/>
              <a:t>‹#›</a:t>
            </a:fld>
            <a:endParaRPr lang="en-US"/>
          </a:p>
        </p:txBody>
      </p:sp>
    </p:spTree>
    <p:extLst>
      <p:ext uri="{BB962C8B-B14F-4D97-AF65-F5344CB8AC3E}">
        <p14:creationId xmlns:p14="http://schemas.microsoft.com/office/powerpoint/2010/main" val="626760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0DC75A-60C2-3403-3FC7-A48989FC1F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D45577D-D7CC-287A-97D8-ECE7C94626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2E036D-4C38-8B82-5174-FA5BFB9E7D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35E063C-35DC-DB47-AD53-7881ABBCA0E4}" type="datetimeFigureOut">
              <a:rPr lang="en-US" smtClean="0"/>
              <a:t>11/8/24</a:t>
            </a:fld>
            <a:endParaRPr lang="en-US"/>
          </a:p>
        </p:txBody>
      </p:sp>
      <p:sp>
        <p:nvSpPr>
          <p:cNvPr id="5" name="Footer Placeholder 4">
            <a:extLst>
              <a:ext uri="{FF2B5EF4-FFF2-40B4-BE49-F238E27FC236}">
                <a16:creationId xmlns:a16="http://schemas.microsoft.com/office/drawing/2014/main" id="{32C633CD-76F4-B5BB-EF2C-2BF1EB1C8F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EDF83FD-A731-1EEC-6C35-3E444A46E6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B29F261-6B7C-D743-890D-3111A9456B03}" type="slidenum">
              <a:rPr lang="en-US" smtClean="0"/>
              <a:t>‹#›</a:t>
            </a:fld>
            <a:endParaRPr lang="en-US"/>
          </a:p>
        </p:txBody>
      </p:sp>
    </p:spTree>
    <p:extLst>
      <p:ext uri="{BB962C8B-B14F-4D97-AF65-F5344CB8AC3E}">
        <p14:creationId xmlns:p14="http://schemas.microsoft.com/office/powerpoint/2010/main" val="4046702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kth.diva-portal.org/smash/get/diva2:1322857/FULLTEXT01.pdf" TargetMode="External"/><Relationship Id="rId2" Type="http://schemas.openxmlformats.org/officeDocument/2006/relationships/hyperlink" Target="https://doi.org/10.1016/j.patter.2020.100143" TargetMode="Externa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hyperlink" Target="https://doi.org/10.21203/rs.3.rs-1431986/v1"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5.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5" name="Rectangle 24">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7F7715-8045-5F9B-4DD2-47F47987208E}"/>
              </a:ext>
            </a:extLst>
          </p:cNvPr>
          <p:cNvSpPr>
            <a:spLocks noGrp="1"/>
          </p:cNvSpPr>
          <p:nvPr>
            <p:ph type="ctrTitle"/>
          </p:nvPr>
        </p:nvSpPr>
        <p:spPr>
          <a:xfrm>
            <a:off x="761803" y="350196"/>
            <a:ext cx="4646904" cy="1624520"/>
          </a:xfrm>
        </p:spPr>
        <p:txBody>
          <a:bodyPr vert="horz" lIns="91440" tIns="45720" rIns="91440" bIns="45720" rtlCol="0" anchor="ctr">
            <a:normAutofit/>
          </a:bodyPr>
          <a:lstStyle/>
          <a:p>
            <a:pPr algn="l"/>
            <a:r>
              <a:rPr lang="en-US" sz="3700" b="1"/>
              <a:t>Retail Shelf Image Prediction using Computer Vision</a:t>
            </a:r>
          </a:p>
        </p:txBody>
      </p:sp>
      <p:sp>
        <p:nvSpPr>
          <p:cNvPr id="3" name="Subtitle 2">
            <a:extLst>
              <a:ext uri="{FF2B5EF4-FFF2-40B4-BE49-F238E27FC236}">
                <a16:creationId xmlns:a16="http://schemas.microsoft.com/office/drawing/2014/main" id="{F08AE9A3-6393-9FF8-B8E1-5D30E2DE5B04}"/>
              </a:ext>
            </a:extLst>
          </p:cNvPr>
          <p:cNvSpPr>
            <a:spLocks noGrp="1"/>
          </p:cNvSpPr>
          <p:nvPr>
            <p:ph type="subTitle" idx="1"/>
          </p:nvPr>
        </p:nvSpPr>
        <p:spPr>
          <a:xfrm>
            <a:off x="761802" y="2743200"/>
            <a:ext cx="4646905" cy="3613149"/>
          </a:xfrm>
        </p:spPr>
        <p:txBody>
          <a:bodyPr vert="horz" lIns="91440" tIns="45720" rIns="91440" bIns="45720" rtlCol="0" anchor="ctr">
            <a:normAutofit/>
          </a:bodyPr>
          <a:lstStyle/>
          <a:p>
            <a:pPr algn="l"/>
            <a:endParaRPr lang="en-US" sz="2000" b="1" dirty="0"/>
          </a:p>
          <a:p>
            <a:pPr algn="l"/>
            <a:r>
              <a:rPr lang="en-US" sz="2000" b="1" dirty="0"/>
              <a:t>Data 690:Pratical Deep Learning</a:t>
            </a:r>
            <a:br>
              <a:rPr lang="en-US" sz="2000" b="1" dirty="0"/>
            </a:br>
            <a:r>
              <a:rPr lang="en-US" sz="2000" b="1" dirty="0"/>
              <a:t>Professor: Weizhe Li</a:t>
            </a:r>
          </a:p>
          <a:p>
            <a:pPr algn="l"/>
            <a:endParaRPr lang="en-US" sz="2000" dirty="0"/>
          </a:p>
          <a:p>
            <a:pPr algn="l"/>
            <a:endParaRPr lang="en-US" sz="2000" dirty="0"/>
          </a:p>
          <a:p>
            <a:pPr algn="l"/>
            <a:endParaRPr lang="en-US" sz="2000" dirty="0"/>
          </a:p>
          <a:p>
            <a:pPr algn="l"/>
            <a:r>
              <a:rPr lang="en-US" sz="2000" dirty="0"/>
              <a:t>                                                                                                       </a:t>
            </a:r>
            <a:endParaRPr lang="en-US" sz="2000" b="1" dirty="0"/>
          </a:p>
          <a:p>
            <a:pPr algn="l"/>
            <a:r>
              <a:rPr lang="en-US" sz="2000" b="1" dirty="0"/>
              <a:t>TEAM MEMBERS</a:t>
            </a:r>
            <a:br>
              <a:rPr lang="en-US" sz="2000" dirty="0"/>
            </a:br>
            <a:r>
              <a:rPr lang="en-US" sz="2000" dirty="0"/>
              <a:t>Amrita Chandrasekar(NH53017)</a:t>
            </a:r>
            <a:br>
              <a:rPr lang="en-US" sz="2000" dirty="0"/>
            </a:br>
            <a:r>
              <a:rPr lang="en-US" sz="2000" dirty="0"/>
              <a:t>Yeshwanth Rayankula(PS07211)</a:t>
            </a:r>
          </a:p>
        </p:txBody>
      </p:sp>
      <p:pic>
        <p:nvPicPr>
          <p:cNvPr id="4" name="Picture 3">
            <a:extLst>
              <a:ext uri="{FF2B5EF4-FFF2-40B4-BE49-F238E27FC236}">
                <a16:creationId xmlns:a16="http://schemas.microsoft.com/office/drawing/2014/main" id="{1AA269DE-C668-84BF-9AEB-006960030EFA}"/>
              </a:ext>
            </a:extLst>
          </p:cNvPr>
          <p:cNvPicPr>
            <a:picLocks noChangeAspect="1"/>
          </p:cNvPicPr>
          <p:nvPr/>
        </p:nvPicPr>
        <p:blipFill rotWithShape="1">
          <a:blip r:embed="rId2"/>
          <a:srcRect l="13352" r="36592"/>
          <a:stretch/>
        </p:blipFill>
        <p:spPr>
          <a:xfrm>
            <a:off x="6096000" y="1"/>
            <a:ext cx="6102825" cy="6858000"/>
          </a:xfrm>
          <a:prstGeom prst="rect">
            <a:avLst/>
          </a:prstGeom>
        </p:spPr>
      </p:pic>
    </p:spTree>
    <p:extLst>
      <p:ext uri="{BB962C8B-B14F-4D97-AF65-F5344CB8AC3E}">
        <p14:creationId xmlns:p14="http://schemas.microsoft.com/office/powerpoint/2010/main" val="2516025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Digital cubes design">
            <a:extLst>
              <a:ext uri="{FF2B5EF4-FFF2-40B4-BE49-F238E27FC236}">
                <a16:creationId xmlns:a16="http://schemas.microsoft.com/office/drawing/2014/main" id="{42CB33E5-3D3A-F5CB-7A79-620D0F87AD7F}"/>
              </a:ext>
            </a:extLst>
          </p:cNvPr>
          <p:cNvPicPr>
            <a:picLocks noChangeAspect="1"/>
          </p:cNvPicPr>
          <p:nvPr/>
        </p:nvPicPr>
        <p:blipFill rotWithShape="1">
          <a:blip r:embed="rId2"/>
          <a:srcRect l="18465" r="14945"/>
          <a:stretch/>
        </p:blipFill>
        <p:spPr>
          <a:xfrm>
            <a:off x="6103027" y="10"/>
            <a:ext cx="6088971"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923240-F48B-8F68-7658-52D043BE751C}"/>
              </a:ext>
            </a:extLst>
          </p:cNvPr>
          <p:cNvSpPr>
            <a:spLocks noGrp="1"/>
          </p:cNvSpPr>
          <p:nvPr>
            <p:ph type="title"/>
          </p:nvPr>
        </p:nvSpPr>
        <p:spPr>
          <a:xfrm>
            <a:off x="761801" y="328512"/>
            <a:ext cx="4778387" cy="1628970"/>
          </a:xfrm>
        </p:spPr>
        <p:txBody>
          <a:bodyPr anchor="ctr">
            <a:normAutofit/>
          </a:bodyPr>
          <a:lstStyle/>
          <a:p>
            <a:r>
              <a:rPr lang="en-US" sz="4000"/>
              <a:t>DenseNet</a:t>
            </a:r>
            <a:r>
              <a:rPr lang="en-US" sz="4000" dirty="0"/>
              <a:t> Architecture Details:</a:t>
            </a:r>
          </a:p>
        </p:txBody>
      </p:sp>
      <p:sp>
        <p:nvSpPr>
          <p:cNvPr id="3" name="Content Placeholder 2">
            <a:extLst>
              <a:ext uri="{FF2B5EF4-FFF2-40B4-BE49-F238E27FC236}">
                <a16:creationId xmlns:a16="http://schemas.microsoft.com/office/drawing/2014/main" id="{3130E95B-82BF-911F-6773-072B55364E8A}"/>
              </a:ext>
            </a:extLst>
          </p:cNvPr>
          <p:cNvSpPr>
            <a:spLocks noGrp="1"/>
          </p:cNvSpPr>
          <p:nvPr>
            <p:ph idx="1"/>
          </p:nvPr>
        </p:nvSpPr>
        <p:spPr>
          <a:xfrm>
            <a:off x="761801" y="2614507"/>
            <a:ext cx="4659756" cy="3374137"/>
          </a:xfrm>
        </p:spPr>
        <p:txBody>
          <a:bodyPr anchor="ctr">
            <a:normAutofit lnSpcReduction="10000"/>
          </a:bodyPr>
          <a:lstStyle/>
          <a:p>
            <a:r>
              <a:rPr lang="en-US" sz="1300" dirty="0">
                <a:latin typeface="Times New Roman" panose="02020603050405020304" pitchFamily="18" charset="0"/>
                <a:cs typeface="Times New Roman" panose="02020603050405020304" pitchFamily="18" charset="0"/>
              </a:rPr>
              <a:t>The DenseNet121 Architecture is comprised of densely connected layers where each layer is connected to every other layer in a feed-forward fashion. </a:t>
            </a:r>
          </a:p>
          <a:p>
            <a:r>
              <a:rPr lang="en-US" sz="1300" dirty="0">
                <a:latin typeface="Times New Roman" panose="02020603050405020304" pitchFamily="18" charset="0"/>
                <a:cs typeface="Times New Roman" panose="02020603050405020304" pitchFamily="18" charset="0"/>
              </a:rPr>
              <a:t>This means that for each layer, the feature maps of all preceding layers are used as inputs, and its feature maps are used as inputs into all subsequent layers, significantly improving the network's efficiency. </a:t>
            </a:r>
          </a:p>
          <a:p>
            <a:r>
              <a:rPr lang="en-US" sz="1300" dirty="0">
                <a:latin typeface="Times New Roman" panose="02020603050405020304" pitchFamily="18" charset="0"/>
                <a:cs typeface="Times New Roman" panose="02020603050405020304" pitchFamily="18" charset="0"/>
              </a:rPr>
              <a:t>The classifier part of the network was customized to predict the three classes in the grocery dataset, utilizing feature maps from previous layers extensively, making the network quite robust at feature extraction even from complex images. </a:t>
            </a:r>
          </a:p>
          <a:p>
            <a:r>
              <a:rPr lang="en-US" sz="1300" dirty="0">
                <a:latin typeface="Times New Roman" panose="02020603050405020304" pitchFamily="18" charset="0"/>
                <a:cs typeface="Times New Roman" panose="02020603050405020304" pitchFamily="18" charset="0"/>
              </a:rPr>
              <a:t>For performance metrics, we utilized Adam optimizer with a learning rate of 0.001, focusing on detailed feature extraction given Dense Net's architectural benefits.</a:t>
            </a:r>
          </a:p>
          <a:p>
            <a:r>
              <a:rPr lang="en-US" sz="1300" dirty="0">
                <a:latin typeface="Times New Roman" panose="02020603050405020304" pitchFamily="18" charset="0"/>
                <a:cs typeface="Times New Roman" panose="02020603050405020304" pitchFamily="18" charset="0"/>
              </a:rPr>
              <a:t> The network achieved very high validation accuracies, with particularly impressive results in handling class imbalances and intricate patterns in the dataset.</a:t>
            </a:r>
          </a:p>
        </p:txBody>
      </p:sp>
    </p:spTree>
    <p:extLst>
      <p:ext uri="{BB962C8B-B14F-4D97-AF65-F5344CB8AC3E}">
        <p14:creationId xmlns:p14="http://schemas.microsoft.com/office/powerpoint/2010/main" val="2859977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4E7F87-A118-513A-50F5-FCC2782D609A}"/>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100" b="1"/>
              <a:t>EXPLORATORY DATA ANLAYSIS</a:t>
            </a:r>
          </a:p>
        </p:txBody>
      </p:sp>
      <p:sp>
        <p:nvSpPr>
          <p:cNvPr id="13"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CDD6E21-A2F5-2DA5-994C-91D5ACB06BAB}"/>
              </a:ext>
            </a:extLst>
          </p:cNvPr>
          <p:cNvPicPr>
            <a:picLocks noChangeAspect="1"/>
          </p:cNvPicPr>
          <p:nvPr/>
        </p:nvPicPr>
        <p:blipFill>
          <a:blip r:embed="rId2"/>
          <a:stretch>
            <a:fillRect/>
          </a:stretch>
        </p:blipFill>
        <p:spPr>
          <a:xfrm>
            <a:off x="398680" y="2164588"/>
            <a:ext cx="3805020" cy="4055237"/>
          </a:xfrm>
          <a:prstGeom prst="rect">
            <a:avLst/>
          </a:prstGeom>
        </p:spPr>
      </p:pic>
      <p:pic>
        <p:nvPicPr>
          <p:cNvPr id="5" name="Picture 4">
            <a:extLst>
              <a:ext uri="{FF2B5EF4-FFF2-40B4-BE49-F238E27FC236}">
                <a16:creationId xmlns:a16="http://schemas.microsoft.com/office/drawing/2014/main" id="{20966EBC-EF0A-1FB5-8BC9-667CC44759C4}"/>
              </a:ext>
            </a:extLst>
          </p:cNvPr>
          <p:cNvPicPr>
            <a:picLocks noChangeAspect="1"/>
          </p:cNvPicPr>
          <p:nvPr/>
        </p:nvPicPr>
        <p:blipFill>
          <a:blip r:embed="rId3"/>
          <a:stretch>
            <a:fillRect/>
          </a:stretch>
        </p:blipFill>
        <p:spPr>
          <a:xfrm>
            <a:off x="4282377" y="2164588"/>
            <a:ext cx="3627245" cy="4055237"/>
          </a:xfrm>
          <a:prstGeom prst="rect">
            <a:avLst/>
          </a:prstGeom>
        </p:spPr>
      </p:pic>
      <p:pic>
        <p:nvPicPr>
          <p:cNvPr id="4" name="Content Placeholder 3">
            <a:extLst>
              <a:ext uri="{FF2B5EF4-FFF2-40B4-BE49-F238E27FC236}">
                <a16:creationId xmlns:a16="http://schemas.microsoft.com/office/drawing/2014/main" id="{26C45CA6-0727-41D0-7A02-25CD6FFEB992}"/>
              </a:ext>
            </a:extLst>
          </p:cNvPr>
          <p:cNvPicPr>
            <a:picLocks noGrp="1" noChangeAspect="1"/>
          </p:cNvPicPr>
          <p:nvPr>
            <p:ph idx="1"/>
          </p:nvPr>
        </p:nvPicPr>
        <p:blipFill>
          <a:blip r:embed="rId4"/>
          <a:stretch>
            <a:fillRect/>
          </a:stretch>
        </p:blipFill>
        <p:spPr>
          <a:xfrm>
            <a:off x="7753350" y="2164588"/>
            <a:ext cx="4146042" cy="4002771"/>
          </a:xfrm>
          <a:prstGeom prst="rect">
            <a:avLst/>
          </a:prstGeom>
        </p:spPr>
      </p:pic>
    </p:spTree>
    <p:extLst>
      <p:ext uri="{BB962C8B-B14F-4D97-AF65-F5344CB8AC3E}">
        <p14:creationId xmlns:p14="http://schemas.microsoft.com/office/powerpoint/2010/main" val="30772337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45A976A-8DE3-4B67-B94B-2044FDD12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EAAA1B9-2DDB-49C9-A037-A523D2F1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B3844F23-4B99-34C3-5B06-D2594B992CD7}"/>
              </a:ext>
            </a:extLst>
          </p:cNvPr>
          <p:cNvSpPr>
            <a:spLocks noGrp="1"/>
          </p:cNvSpPr>
          <p:nvPr>
            <p:ph type="title"/>
          </p:nvPr>
        </p:nvSpPr>
        <p:spPr>
          <a:xfrm>
            <a:off x="804672" y="457200"/>
            <a:ext cx="10579608" cy="1188720"/>
          </a:xfrm>
        </p:spPr>
        <p:txBody>
          <a:bodyPr>
            <a:normAutofit/>
          </a:bodyPr>
          <a:lstStyle/>
          <a:p>
            <a:r>
              <a:rPr lang="en-US" sz="4000">
                <a:solidFill>
                  <a:schemeClr val="tx2"/>
                </a:solidFill>
              </a:rPr>
              <a:t>Training and Validation Results</a:t>
            </a:r>
          </a:p>
        </p:txBody>
      </p:sp>
      <p:grpSp>
        <p:nvGrpSpPr>
          <p:cNvPr id="25" name="Group 24">
            <a:extLst>
              <a:ext uri="{FF2B5EF4-FFF2-40B4-BE49-F238E27FC236}">
                <a16:creationId xmlns:a16="http://schemas.microsoft.com/office/drawing/2014/main" id="{76566969-F813-4CC5-B3E9-363D85B55C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881264" y="-5116"/>
            <a:ext cx="3318648" cy="2490264"/>
            <a:chOff x="-305" y="-1"/>
            <a:chExt cx="3832880" cy="2876136"/>
          </a:xfrm>
        </p:grpSpPr>
        <p:sp>
          <p:nvSpPr>
            <p:cNvPr id="26" name="Freeform: Shape 25">
              <a:extLst>
                <a:ext uri="{FF2B5EF4-FFF2-40B4-BE49-F238E27FC236}">
                  <a16:creationId xmlns:a16="http://schemas.microsoft.com/office/drawing/2014/main" id="{AF8CF66C-45E2-456B-92B0-9E97A331D1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65D590E-D70D-4D25-B853-D5208F2AA3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6231501E-3F84-4705-A001-13995FA6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552617E4-47FD-4C38-8F70-93BF9B125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0217D733-97B6-4C43-AF0C-5E3CB0EA13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07887"/>
            <a:ext cx="2605762" cy="2252847"/>
            <a:chOff x="-305" y="-4155"/>
            <a:chExt cx="2514948" cy="2174333"/>
          </a:xfrm>
        </p:grpSpPr>
        <p:sp>
          <p:nvSpPr>
            <p:cNvPr id="20" name="Freeform: Shape 19">
              <a:extLst>
                <a:ext uri="{FF2B5EF4-FFF2-40B4-BE49-F238E27FC236}">
                  <a16:creationId xmlns:a16="http://schemas.microsoft.com/office/drawing/2014/main" id="{FD288266-7E76-4D4A-BAAC-E233FA013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B697F88A-8624-4BA2-AF06-E6C3A52F0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8CA77163-C052-481C-9DCF-68C23ACAB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3" name="Freeform: Shape 22">
              <a:extLst>
                <a:ext uri="{FF2B5EF4-FFF2-40B4-BE49-F238E27FC236}">
                  <a16:creationId xmlns:a16="http://schemas.microsoft.com/office/drawing/2014/main" id="{02B425B5-0A0E-4B85-B718-E5DA73431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4" name="Content Placeholder 3">
            <a:extLst>
              <a:ext uri="{FF2B5EF4-FFF2-40B4-BE49-F238E27FC236}">
                <a16:creationId xmlns:a16="http://schemas.microsoft.com/office/drawing/2014/main" id="{5874EA4F-5529-B2CF-7BD6-246BA5DD1974}"/>
              </a:ext>
            </a:extLst>
          </p:cNvPr>
          <p:cNvGraphicFramePr>
            <a:graphicFrameLocks noGrp="1"/>
          </p:cNvGraphicFramePr>
          <p:nvPr>
            <p:ph idx="1"/>
            <p:extLst>
              <p:ext uri="{D42A27DB-BD31-4B8C-83A1-F6EECF244321}">
                <p14:modId xmlns:p14="http://schemas.microsoft.com/office/powerpoint/2010/main" val="2427578506"/>
              </p:ext>
            </p:extLst>
          </p:nvPr>
        </p:nvGraphicFramePr>
        <p:xfrm>
          <a:off x="1308947" y="2734056"/>
          <a:ext cx="9574107" cy="3218688"/>
        </p:xfrm>
        <a:graphic>
          <a:graphicData uri="http://schemas.openxmlformats.org/drawingml/2006/table">
            <a:tbl>
              <a:tblPr firstRow="1" bandRow="1">
                <a:tableStyleId>{21E4AEA4-8DFA-4A89-87EB-49C32662AFE0}</a:tableStyleId>
              </a:tblPr>
              <a:tblGrid>
                <a:gridCol w="2416810">
                  <a:extLst>
                    <a:ext uri="{9D8B030D-6E8A-4147-A177-3AD203B41FA5}">
                      <a16:colId xmlns:a16="http://schemas.microsoft.com/office/drawing/2014/main" val="3424039382"/>
                    </a:ext>
                  </a:extLst>
                </a:gridCol>
                <a:gridCol w="1904577">
                  <a:extLst>
                    <a:ext uri="{9D8B030D-6E8A-4147-A177-3AD203B41FA5}">
                      <a16:colId xmlns:a16="http://schemas.microsoft.com/office/drawing/2014/main" val="1435145988"/>
                    </a:ext>
                  </a:extLst>
                </a:gridCol>
                <a:gridCol w="2696210">
                  <a:extLst>
                    <a:ext uri="{9D8B030D-6E8A-4147-A177-3AD203B41FA5}">
                      <a16:colId xmlns:a16="http://schemas.microsoft.com/office/drawing/2014/main" val="4149019165"/>
                    </a:ext>
                  </a:extLst>
                </a:gridCol>
                <a:gridCol w="2556510">
                  <a:extLst>
                    <a:ext uri="{9D8B030D-6E8A-4147-A177-3AD203B41FA5}">
                      <a16:colId xmlns:a16="http://schemas.microsoft.com/office/drawing/2014/main" val="2113601445"/>
                    </a:ext>
                  </a:extLst>
                </a:gridCol>
              </a:tblGrid>
              <a:tr h="737616">
                <a:tc>
                  <a:txBody>
                    <a:bodyPr/>
                    <a:lstStyle/>
                    <a:p>
                      <a:r>
                        <a:rPr lang="en-US" sz="3300"/>
                        <a:t>Model</a:t>
                      </a:r>
                    </a:p>
                  </a:txBody>
                  <a:tcPr marL="167640" marR="167640" marT="83820" marB="83820"/>
                </a:tc>
                <a:tc>
                  <a:txBody>
                    <a:bodyPr/>
                    <a:lstStyle/>
                    <a:p>
                      <a:r>
                        <a:rPr lang="en-US" sz="3300"/>
                        <a:t>Resnet</a:t>
                      </a:r>
                    </a:p>
                  </a:txBody>
                  <a:tcPr marL="167640" marR="167640" marT="83820" marB="83820"/>
                </a:tc>
                <a:tc>
                  <a:txBody>
                    <a:bodyPr/>
                    <a:lstStyle/>
                    <a:p>
                      <a:r>
                        <a:rPr lang="en-US" sz="3300"/>
                        <a:t>Google Net</a:t>
                      </a:r>
                    </a:p>
                  </a:txBody>
                  <a:tcPr marL="167640" marR="167640" marT="83820" marB="83820"/>
                </a:tc>
                <a:tc>
                  <a:txBody>
                    <a:bodyPr/>
                    <a:lstStyle/>
                    <a:p>
                      <a:r>
                        <a:rPr lang="en-US" sz="3300"/>
                        <a:t>Dense Net</a:t>
                      </a:r>
                    </a:p>
                  </a:txBody>
                  <a:tcPr marL="167640" marR="167640" marT="83820" marB="83820"/>
                </a:tc>
                <a:extLst>
                  <a:ext uri="{0D108BD9-81ED-4DB2-BD59-A6C34878D82A}">
                    <a16:rowId xmlns:a16="http://schemas.microsoft.com/office/drawing/2014/main" val="1785703452"/>
                  </a:ext>
                </a:extLst>
              </a:tr>
              <a:tr h="1240536">
                <a:tc>
                  <a:txBody>
                    <a:bodyPr/>
                    <a:lstStyle/>
                    <a:p>
                      <a:r>
                        <a:rPr lang="en-US" sz="3300"/>
                        <a:t>Training Accuracy</a:t>
                      </a:r>
                    </a:p>
                  </a:txBody>
                  <a:tcPr marL="167640" marR="167640" marT="83820" marB="83820"/>
                </a:tc>
                <a:tc>
                  <a:txBody>
                    <a:bodyPr/>
                    <a:lstStyle/>
                    <a:p>
                      <a:r>
                        <a:rPr lang="en-US" sz="3300"/>
                        <a:t>93.60</a:t>
                      </a:r>
                    </a:p>
                  </a:txBody>
                  <a:tcPr marL="167640" marR="167640" marT="83820" marB="83820"/>
                </a:tc>
                <a:tc>
                  <a:txBody>
                    <a:bodyPr/>
                    <a:lstStyle/>
                    <a:p>
                      <a:r>
                        <a:rPr lang="en-US" sz="3300"/>
                        <a:t>90.38</a:t>
                      </a:r>
                    </a:p>
                  </a:txBody>
                  <a:tcPr marL="167640" marR="167640" marT="83820" marB="83820"/>
                </a:tc>
                <a:tc>
                  <a:txBody>
                    <a:bodyPr/>
                    <a:lstStyle/>
                    <a:p>
                      <a:r>
                        <a:rPr lang="en-US" sz="3300"/>
                        <a:t>94.51</a:t>
                      </a:r>
                    </a:p>
                  </a:txBody>
                  <a:tcPr marL="167640" marR="167640" marT="83820" marB="83820"/>
                </a:tc>
                <a:extLst>
                  <a:ext uri="{0D108BD9-81ED-4DB2-BD59-A6C34878D82A}">
                    <a16:rowId xmlns:a16="http://schemas.microsoft.com/office/drawing/2014/main" val="3135533784"/>
                  </a:ext>
                </a:extLst>
              </a:tr>
              <a:tr h="1240536">
                <a:tc>
                  <a:txBody>
                    <a:bodyPr/>
                    <a:lstStyle/>
                    <a:p>
                      <a:r>
                        <a:rPr lang="en-US" sz="3300"/>
                        <a:t>Validation Accuracy</a:t>
                      </a:r>
                    </a:p>
                  </a:txBody>
                  <a:tcPr marL="167640" marR="167640" marT="83820" marB="83820"/>
                </a:tc>
                <a:tc>
                  <a:txBody>
                    <a:bodyPr/>
                    <a:lstStyle/>
                    <a:p>
                      <a:r>
                        <a:rPr lang="en-US" sz="3300"/>
                        <a:t>98.31</a:t>
                      </a:r>
                    </a:p>
                  </a:txBody>
                  <a:tcPr marL="167640" marR="167640" marT="83820" marB="83820"/>
                </a:tc>
                <a:tc>
                  <a:txBody>
                    <a:bodyPr/>
                    <a:lstStyle/>
                    <a:p>
                      <a:r>
                        <a:rPr lang="en-US" sz="3300"/>
                        <a:t>93.58</a:t>
                      </a:r>
                    </a:p>
                  </a:txBody>
                  <a:tcPr marL="167640" marR="167640" marT="83820" marB="83820"/>
                </a:tc>
                <a:tc>
                  <a:txBody>
                    <a:bodyPr/>
                    <a:lstStyle/>
                    <a:p>
                      <a:r>
                        <a:rPr lang="en-US" sz="3300"/>
                        <a:t>97.30</a:t>
                      </a:r>
                    </a:p>
                  </a:txBody>
                  <a:tcPr marL="167640" marR="167640" marT="83820" marB="83820"/>
                </a:tc>
                <a:extLst>
                  <a:ext uri="{0D108BD9-81ED-4DB2-BD59-A6C34878D82A}">
                    <a16:rowId xmlns:a16="http://schemas.microsoft.com/office/drawing/2014/main" val="2680357016"/>
                  </a:ext>
                </a:extLst>
              </a:tr>
            </a:tbl>
          </a:graphicData>
        </a:graphic>
      </p:graphicFrame>
    </p:spTree>
    <p:extLst>
      <p:ext uri="{BB962C8B-B14F-4D97-AF65-F5344CB8AC3E}">
        <p14:creationId xmlns:p14="http://schemas.microsoft.com/office/powerpoint/2010/main" val="156950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DF1761-98C7-B1B8-AAE0-6B5EA39A80CB}"/>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b="1"/>
              <a:t>CLASSIFICATION OF IMAGES</a:t>
            </a:r>
          </a:p>
        </p:txBody>
      </p:sp>
      <p:sp>
        <p:nvSpPr>
          <p:cNvPr id="25"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47FDD4B-DFEC-90D9-4F97-65966B3D73F2}"/>
              </a:ext>
            </a:extLst>
          </p:cNvPr>
          <p:cNvPicPr>
            <a:picLocks noChangeAspect="1"/>
          </p:cNvPicPr>
          <p:nvPr/>
        </p:nvPicPr>
        <p:blipFill rotWithShape="1">
          <a:blip r:embed="rId2"/>
          <a:srcRect l="848" r="16371" b="-5"/>
          <a:stretch/>
        </p:blipFill>
        <p:spPr>
          <a:xfrm>
            <a:off x="692874" y="1915546"/>
            <a:ext cx="3536226" cy="4304280"/>
          </a:xfrm>
          <a:prstGeom prst="rect">
            <a:avLst/>
          </a:prstGeom>
        </p:spPr>
      </p:pic>
      <p:pic>
        <p:nvPicPr>
          <p:cNvPr id="4" name="Content Placeholder 3">
            <a:extLst>
              <a:ext uri="{FF2B5EF4-FFF2-40B4-BE49-F238E27FC236}">
                <a16:creationId xmlns:a16="http://schemas.microsoft.com/office/drawing/2014/main" id="{EA0D265A-D4AA-202E-9E61-DB5049AF44F7}"/>
              </a:ext>
            </a:extLst>
          </p:cNvPr>
          <p:cNvPicPr>
            <a:picLocks noChangeAspect="1"/>
          </p:cNvPicPr>
          <p:nvPr/>
        </p:nvPicPr>
        <p:blipFill rotWithShape="1">
          <a:blip r:embed="rId3"/>
          <a:srcRect l="3744" r="16038" b="-3"/>
          <a:stretch/>
        </p:blipFill>
        <p:spPr>
          <a:xfrm>
            <a:off x="4386480" y="1915546"/>
            <a:ext cx="3541234" cy="4304280"/>
          </a:xfrm>
          <a:prstGeom prst="rect">
            <a:avLst/>
          </a:prstGeom>
        </p:spPr>
      </p:pic>
      <p:pic>
        <p:nvPicPr>
          <p:cNvPr id="6" name="Content Placeholder 5">
            <a:extLst>
              <a:ext uri="{FF2B5EF4-FFF2-40B4-BE49-F238E27FC236}">
                <a16:creationId xmlns:a16="http://schemas.microsoft.com/office/drawing/2014/main" id="{681155EE-8A38-06EF-CE48-CC2FC74965C1}"/>
              </a:ext>
            </a:extLst>
          </p:cNvPr>
          <p:cNvPicPr>
            <a:picLocks noGrp="1" noChangeAspect="1"/>
          </p:cNvPicPr>
          <p:nvPr>
            <p:ph idx="1"/>
          </p:nvPr>
        </p:nvPicPr>
        <p:blipFill>
          <a:blip r:embed="rId4"/>
          <a:stretch>
            <a:fillRect/>
          </a:stretch>
        </p:blipFill>
        <p:spPr>
          <a:xfrm>
            <a:off x="8141208" y="1915546"/>
            <a:ext cx="3758184" cy="4200139"/>
          </a:xfrm>
          <a:prstGeom prst="rect">
            <a:avLst/>
          </a:prstGeom>
        </p:spPr>
      </p:pic>
    </p:spTree>
    <p:extLst>
      <p:ext uri="{BB962C8B-B14F-4D97-AF65-F5344CB8AC3E}">
        <p14:creationId xmlns:p14="http://schemas.microsoft.com/office/powerpoint/2010/main" val="4206992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55CC23-6586-21AB-4335-196F40B7B07C}"/>
              </a:ext>
            </a:extLst>
          </p:cNvPr>
          <p:cNvSpPr>
            <a:spLocks noGrp="1"/>
          </p:cNvSpPr>
          <p:nvPr>
            <p:ph type="title"/>
          </p:nvPr>
        </p:nvSpPr>
        <p:spPr>
          <a:xfrm>
            <a:off x="838200" y="365125"/>
            <a:ext cx="10515600" cy="1325563"/>
          </a:xfrm>
        </p:spPr>
        <p:txBody>
          <a:bodyPr>
            <a:normAutofit/>
          </a:bodyPr>
          <a:lstStyle/>
          <a:p>
            <a:r>
              <a:rPr lang="en-US" sz="5000" b="1" dirty="0">
                <a:latin typeface="Times New Roman" panose="02020603050405020304" pitchFamily="18" charset="0"/>
                <a:cs typeface="Times New Roman" panose="02020603050405020304" pitchFamily="18" charset="0"/>
              </a:rPr>
              <a:t>MODEL EVALUATION RESULTS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779AA085-A6B6-598D-01CE-5D27F47EF9DA}"/>
              </a:ext>
            </a:extLst>
          </p:cNvPr>
          <p:cNvPicPr>
            <a:picLocks noGrp="1" noChangeAspect="1"/>
          </p:cNvPicPr>
          <p:nvPr>
            <p:ph idx="1"/>
          </p:nvPr>
        </p:nvPicPr>
        <p:blipFill>
          <a:blip r:embed="rId2"/>
          <a:stretch>
            <a:fillRect/>
          </a:stretch>
        </p:blipFill>
        <p:spPr>
          <a:xfrm>
            <a:off x="1236031" y="2055812"/>
            <a:ext cx="9865234" cy="3750077"/>
          </a:xfrm>
          <a:prstGeom prst="rect">
            <a:avLst/>
          </a:prstGeom>
        </p:spPr>
      </p:pic>
    </p:spTree>
    <p:extLst>
      <p:ext uri="{BB962C8B-B14F-4D97-AF65-F5344CB8AC3E}">
        <p14:creationId xmlns:p14="http://schemas.microsoft.com/office/powerpoint/2010/main" val="4971122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93" name="Rectangle 2092">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ED9DAA-A428-D33E-8CFF-8213689B28DE}"/>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000" b="1"/>
              <a:t>OBJECT DETECTION USING FAST R CNN</a:t>
            </a:r>
          </a:p>
        </p:txBody>
      </p:sp>
      <p:sp>
        <p:nvSpPr>
          <p:cNvPr id="2095"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DC9F3C1D-6D34-0F08-59EA-7401B2F4E0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833" r="7155" b="2"/>
          <a:stretch/>
        </p:blipFill>
        <p:spPr bwMode="auto">
          <a:xfrm>
            <a:off x="4967264" y="6551"/>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531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27CCB6-870C-97F2-2287-4390E57AFC69}"/>
              </a:ext>
            </a:extLst>
          </p:cNvPr>
          <p:cNvSpPr>
            <a:spLocks noGrp="1"/>
          </p:cNvSpPr>
          <p:nvPr>
            <p:ph type="title"/>
          </p:nvPr>
        </p:nvSpPr>
        <p:spPr>
          <a:xfrm>
            <a:off x="838200" y="365125"/>
            <a:ext cx="10515600" cy="1325563"/>
          </a:xfrm>
        </p:spPr>
        <p:txBody>
          <a:bodyPr>
            <a:normAutofit/>
          </a:bodyPr>
          <a:lstStyle/>
          <a:p>
            <a:r>
              <a:rPr lang="en-US" sz="5400" b="1">
                <a:latin typeface="Times New Roman" panose="02020603050405020304" pitchFamily="18" charset="0"/>
                <a:cs typeface="Times New Roman" panose="02020603050405020304" pitchFamily="18" charset="0"/>
              </a:rPr>
              <a:t>CONCLUSION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38F0106-6AB0-9F89-3065-745B0BC6DB31}"/>
              </a:ext>
            </a:extLst>
          </p:cNvPr>
          <p:cNvSpPr>
            <a:spLocks noGrp="1"/>
          </p:cNvSpPr>
          <p:nvPr>
            <p:ph idx="1"/>
          </p:nvPr>
        </p:nvSpPr>
        <p:spPr>
          <a:xfrm>
            <a:off x="838200" y="1929384"/>
            <a:ext cx="10515600" cy="4251960"/>
          </a:xfrm>
        </p:spPr>
        <p:txBody>
          <a:bodyPr>
            <a:normAutofit/>
          </a:bodyPr>
          <a:lstStyle/>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Effectively demonstrated the use of deep learning models like ResNet50 and DenseNet121 in automating the detection and classification of grocery items. The models were adept at handling various grocery products under various conditions. </a:t>
            </a:r>
          </a:p>
          <a:p>
            <a:r>
              <a:rPr lang="en-US" sz="1800" dirty="0">
                <a:latin typeface="Times New Roman" panose="02020603050405020304" pitchFamily="18" charset="0"/>
                <a:cs typeface="Times New Roman" panose="02020603050405020304" pitchFamily="18" charset="0"/>
              </a:rPr>
              <a:t>While the object detection models demonstrated high accuracy in statistical evaluations, they visually failed to consistently and accurately localize grocery items in practical scenarios. This highlights a need for further optimization of the model to better handle real-world complexities found in grocery store environments.</a:t>
            </a:r>
          </a:p>
        </p:txBody>
      </p:sp>
    </p:spTree>
    <p:extLst>
      <p:ext uri="{BB962C8B-B14F-4D97-AF65-F5344CB8AC3E}">
        <p14:creationId xmlns:p14="http://schemas.microsoft.com/office/powerpoint/2010/main" val="2045238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035504-6C23-1062-0323-5FAF2A5D09C7}"/>
              </a:ext>
            </a:extLst>
          </p:cNvPr>
          <p:cNvSpPr>
            <a:spLocks noGrp="1"/>
          </p:cNvSpPr>
          <p:nvPr>
            <p:ph type="title"/>
          </p:nvPr>
        </p:nvSpPr>
        <p:spPr>
          <a:xfrm>
            <a:off x="838200" y="365125"/>
            <a:ext cx="10515600" cy="1325563"/>
          </a:xfrm>
        </p:spPr>
        <p:txBody>
          <a:bodyPr>
            <a:normAutofit/>
          </a:bodyPr>
          <a:lstStyle/>
          <a:p>
            <a:r>
              <a:rPr lang="en-US" sz="5400" b="1">
                <a:latin typeface="Times New Roman" panose="02020603050405020304" pitchFamily="18" charset="0"/>
                <a:cs typeface="Times New Roman" panose="02020603050405020304" pitchFamily="18" charset="0"/>
              </a:rPr>
              <a:t>FUTURE SCOPE</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453932C-57FE-B688-9B18-B7404447271E}"/>
              </a:ext>
            </a:extLst>
          </p:cNvPr>
          <p:cNvSpPr>
            <a:spLocks noGrp="1"/>
          </p:cNvSpPr>
          <p:nvPr>
            <p:ph idx="1"/>
          </p:nvPr>
        </p:nvSpPr>
        <p:spPr>
          <a:xfrm>
            <a:off x="838200" y="1929384"/>
            <a:ext cx="10515600" cy="4251960"/>
          </a:xfrm>
        </p:spPr>
        <p:txBody>
          <a:bodyPr>
            <a:normAutofit/>
          </a:bodyPr>
          <a:lstStyle/>
          <a:p>
            <a:pPr marL="0" indent="0">
              <a:buNone/>
            </a:pPr>
            <a:r>
              <a:rPr lang="en-US" sz="1600" b="1" dirty="0">
                <a:latin typeface="Times New Roman" panose="02020603050405020304" pitchFamily="18" charset="0"/>
                <a:cs typeface="Times New Roman" panose="02020603050405020304" pitchFamily="18" charset="0"/>
              </a:rPr>
              <a:t>Void Detection for Restocking: </a:t>
            </a:r>
          </a:p>
          <a:p>
            <a:r>
              <a:rPr lang="en-US" sz="1600" dirty="0">
                <a:latin typeface="Times New Roman" panose="02020603050405020304" pitchFamily="18" charset="0"/>
                <a:cs typeface="Times New Roman" panose="02020603050405020304" pitchFamily="18" charset="0"/>
              </a:rPr>
              <a:t>One of the forward-looking aspects of this project is to integrate void detection capabilities, which will continuously monitor shelf spaces to identify and flag empty or nearly empty shelves. This enables timely restocking actions, ensuring that no item runs out of stock and sales opportunities are maximized. It also aids in maintaining optimal inventory levels, which is crucial for efficient store management.</a:t>
            </a:r>
          </a:p>
          <a:p>
            <a:pPr marL="0" indent="0">
              <a:buNone/>
            </a:pPr>
            <a:r>
              <a:rPr lang="en-US" sz="1600" b="1" dirty="0">
                <a:latin typeface="Times New Roman" panose="02020603050405020304" pitchFamily="18" charset="0"/>
                <a:cs typeface="Times New Roman" panose="02020603050405020304" pitchFamily="18" charset="0"/>
              </a:rPr>
              <a:t>Item Identification and Shelf Clustering: </a:t>
            </a:r>
          </a:p>
          <a:p>
            <a:r>
              <a:rPr lang="en-US" sz="1600" dirty="0">
                <a:latin typeface="Times New Roman" panose="02020603050405020304" pitchFamily="18" charset="0"/>
                <a:cs typeface="Times New Roman" panose="02020603050405020304" pitchFamily="18" charset="0"/>
              </a:rPr>
              <a:t>Future enhancements could include the development of algorithms capable of identifying items placed on incorrect shelves and categorizing them through clustering techniques. This can improve the shopping experience by ensuring that items are well-organized and easy to find. Moreover, it can assist in optimizing store layouts based on shopping patterns, leading to a more intuitive shopping environment that can drive sales and customer satisfaction.</a:t>
            </a:r>
          </a:p>
        </p:txBody>
      </p:sp>
    </p:spTree>
    <p:extLst>
      <p:ext uri="{BB962C8B-B14F-4D97-AF65-F5344CB8AC3E}">
        <p14:creationId xmlns:p14="http://schemas.microsoft.com/office/powerpoint/2010/main" val="875516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3" name="Rectangle 22">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DCE820-8F5A-C86D-8FFD-C8F43875FB7D}"/>
              </a:ext>
            </a:extLst>
          </p:cNvPr>
          <p:cNvSpPr>
            <a:spLocks noGrp="1"/>
          </p:cNvSpPr>
          <p:nvPr>
            <p:ph type="title"/>
          </p:nvPr>
        </p:nvSpPr>
        <p:spPr>
          <a:xfrm>
            <a:off x="761803" y="350196"/>
            <a:ext cx="4646904" cy="1624520"/>
          </a:xfrm>
        </p:spPr>
        <p:txBody>
          <a:bodyPr anchor="ctr">
            <a:normAutofit/>
          </a:bodyPr>
          <a:lstStyle/>
          <a:p>
            <a:r>
              <a:rPr lang="en-US" sz="4000" b="1">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9690B16F-1872-2764-704C-83F174575053}"/>
              </a:ext>
            </a:extLst>
          </p:cNvPr>
          <p:cNvSpPr>
            <a:spLocks noGrp="1"/>
          </p:cNvSpPr>
          <p:nvPr>
            <p:ph idx="1"/>
          </p:nvPr>
        </p:nvSpPr>
        <p:spPr>
          <a:xfrm>
            <a:off x="761802" y="2743200"/>
            <a:ext cx="5777791" cy="3613149"/>
          </a:xfrm>
        </p:spPr>
        <p:txBody>
          <a:bodyPr anchor="ctr">
            <a:noAutofit/>
          </a:bodyPr>
          <a:lstStyle/>
          <a:p>
            <a:pPr marL="457200" indent="-457200"/>
            <a:r>
              <a:rPr lang="en-US" sz="1600">
                <a:effectLst/>
                <a:latin typeface="Times New Roman" panose="02020603050405020304" pitchFamily="18" charset="0"/>
                <a:cs typeface="Times New Roman" panose="02020603050405020304" pitchFamily="18" charset="0"/>
              </a:rPr>
              <a:t>Klasson, </a:t>
            </a:r>
            <a:r>
              <a:rPr lang="en-US" sz="1600" dirty="0">
                <a:effectLst/>
                <a:latin typeface="Times New Roman" panose="02020603050405020304" pitchFamily="18" charset="0"/>
                <a:cs typeface="Times New Roman" panose="02020603050405020304" pitchFamily="18" charset="0"/>
              </a:rPr>
              <a:t>M., Zhang, C., </a:t>
            </a:r>
            <a:r>
              <a:rPr lang="en-US" sz="1600">
                <a:effectLst/>
                <a:latin typeface="Times New Roman" panose="02020603050405020304" pitchFamily="18" charset="0"/>
                <a:cs typeface="Times New Roman" panose="02020603050405020304" pitchFamily="18" charset="0"/>
              </a:rPr>
              <a:t>&amp; Kjellstro¨M, </a:t>
            </a:r>
            <a:r>
              <a:rPr lang="en-US" sz="1600" dirty="0">
                <a:effectLst/>
                <a:latin typeface="Times New Roman" panose="02020603050405020304" pitchFamily="18" charset="0"/>
                <a:cs typeface="Times New Roman" panose="02020603050405020304" pitchFamily="18" charset="0"/>
              </a:rPr>
              <a:t>H. (2020). Using variational multi-view learning for classification of grocery items. </a:t>
            </a:r>
            <a:r>
              <a:rPr lang="en-US" sz="1600" i="1" dirty="0">
                <a:effectLst/>
                <a:latin typeface="Times New Roman" panose="02020603050405020304" pitchFamily="18" charset="0"/>
                <a:cs typeface="Times New Roman" panose="02020603050405020304" pitchFamily="18" charset="0"/>
              </a:rPr>
              <a:t>Patterns</a:t>
            </a:r>
            <a:r>
              <a:rPr lang="en-US" sz="1600" dirty="0">
                <a:effectLst/>
                <a:latin typeface="Times New Roman" panose="02020603050405020304" pitchFamily="18" charset="0"/>
                <a:cs typeface="Times New Roman" panose="02020603050405020304" pitchFamily="18" charset="0"/>
              </a:rPr>
              <a:t>, </a:t>
            </a:r>
            <a:r>
              <a:rPr lang="en-US" sz="1600" i="1" dirty="0">
                <a:effectLst/>
                <a:latin typeface="Times New Roman" panose="02020603050405020304" pitchFamily="18" charset="0"/>
                <a:cs typeface="Times New Roman" panose="02020603050405020304" pitchFamily="18" charset="0"/>
              </a:rPr>
              <a:t>1</a:t>
            </a:r>
            <a:r>
              <a:rPr lang="en-US" sz="1600" dirty="0">
                <a:effectLst/>
                <a:latin typeface="Times New Roman" panose="02020603050405020304" pitchFamily="18" charset="0"/>
                <a:cs typeface="Times New Roman" panose="02020603050405020304" pitchFamily="18" charset="0"/>
              </a:rPr>
              <a:t>, 100143. </a:t>
            </a:r>
            <a:r>
              <a:rPr lang="en-US" sz="1600" dirty="0">
                <a:effectLst/>
                <a:latin typeface="Times New Roman" panose="02020603050405020304" pitchFamily="18" charset="0"/>
                <a:cs typeface="Times New Roman" panose="02020603050405020304" pitchFamily="18" charset="0"/>
                <a:hlinkClick r:id="rId2"/>
              </a:rPr>
              <a:t>https://doi.org/10.1016/j.patter.2020.100143</a:t>
            </a:r>
            <a:endParaRPr lang="en-US" sz="1600" dirty="0">
              <a:effectLst/>
              <a:latin typeface="Times New Roman" panose="02020603050405020304" pitchFamily="18" charset="0"/>
              <a:cs typeface="Times New Roman" panose="02020603050405020304" pitchFamily="18" charset="0"/>
            </a:endParaRPr>
          </a:p>
          <a:p>
            <a:pPr marL="457200" indent="-457200"/>
            <a:r>
              <a:rPr lang="en-US" sz="1600">
                <a:effectLst/>
                <a:latin typeface="Times New Roman" panose="02020603050405020304" pitchFamily="18" charset="0"/>
                <a:cs typeface="Times New Roman" panose="02020603050405020304" pitchFamily="18" charset="0"/>
              </a:rPr>
              <a:t>Klasson, </a:t>
            </a:r>
            <a:r>
              <a:rPr lang="en-US" sz="1600" dirty="0">
                <a:effectLst/>
                <a:latin typeface="Times New Roman" panose="02020603050405020304" pitchFamily="18" charset="0"/>
                <a:cs typeface="Times New Roman" panose="02020603050405020304" pitchFamily="18" charset="0"/>
              </a:rPr>
              <a:t>M., Zhang, C</a:t>
            </a:r>
            <a:r>
              <a:rPr lang="en-US" sz="1600">
                <a:effectLst/>
                <a:latin typeface="Times New Roman" panose="02020603050405020304" pitchFamily="18" charset="0"/>
                <a:cs typeface="Times New Roman" panose="02020603050405020304" pitchFamily="18" charset="0"/>
              </a:rPr>
              <a:t>., Kjellström, </a:t>
            </a:r>
            <a:r>
              <a:rPr lang="en-US" sz="1600" dirty="0">
                <a:effectLst/>
                <a:latin typeface="Times New Roman" panose="02020603050405020304" pitchFamily="18" charset="0"/>
                <a:cs typeface="Times New Roman" panose="02020603050405020304" pitchFamily="18" charset="0"/>
              </a:rPr>
              <a:t>H., KTH Royal Institute of Technology, &amp; Microsoft Research. (2021). A Hierarchical Grocery Store Image Dataset with Visual and Semantic Labels. In </a:t>
            </a:r>
            <a:r>
              <a:rPr lang="en-US" sz="1600" i="1" dirty="0">
                <a:effectLst/>
                <a:latin typeface="Times New Roman" panose="02020603050405020304" pitchFamily="18" charset="0"/>
                <a:cs typeface="Times New Roman" panose="02020603050405020304" pitchFamily="18" charset="0"/>
              </a:rPr>
              <a:t>Microsoft Research</a:t>
            </a:r>
            <a:r>
              <a:rPr lang="en-US" sz="1600" dirty="0">
                <a:effectLst/>
                <a:latin typeface="Times New Roman" panose="02020603050405020304" pitchFamily="18" charset="0"/>
                <a:cs typeface="Times New Roman" panose="02020603050405020304" pitchFamily="18" charset="0"/>
              </a:rPr>
              <a:t> [Journal-article]. </a:t>
            </a:r>
            <a:r>
              <a:rPr lang="en-US" sz="1600" dirty="0">
                <a:effectLst/>
                <a:latin typeface="Times New Roman" panose="02020603050405020304" pitchFamily="18" charset="0"/>
                <a:cs typeface="Times New Roman" panose="02020603050405020304" pitchFamily="18" charset="0"/>
                <a:hlinkClick r:id="rId3"/>
              </a:rPr>
              <a:t>https://kth.diva-portal.org/smash/get/diva2:1322857/FULLTEXT01.pdf</a:t>
            </a:r>
            <a:endParaRPr lang="en-US" sz="1600" dirty="0">
              <a:effectLst/>
              <a:latin typeface="Times New Roman" panose="02020603050405020304" pitchFamily="18" charset="0"/>
              <a:cs typeface="Times New Roman" panose="02020603050405020304" pitchFamily="18" charset="0"/>
            </a:endParaRPr>
          </a:p>
          <a:p>
            <a:pPr marL="457200" indent="-457200"/>
            <a:r>
              <a:rPr lang="en-US" sz="1600" b="0" i="0" dirty="0">
                <a:effectLst/>
                <a:highlight>
                  <a:srgbClr val="FFFFFF"/>
                </a:highlight>
                <a:latin typeface="Times New Roman" panose="02020603050405020304" pitchFamily="18" charset="0"/>
                <a:cs typeface="Times New Roman" panose="02020603050405020304" pitchFamily="18" charset="0"/>
              </a:rPr>
              <a:t>Prabu Selvam, Joseph Abraham </a:t>
            </a:r>
            <a:r>
              <a:rPr lang="en-US" sz="1600" b="0" i="0">
                <a:effectLst/>
                <a:highlight>
                  <a:srgbClr val="FFFFFF"/>
                </a:highlight>
                <a:latin typeface="Times New Roman" panose="02020603050405020304" pitchFamily="18" charset="0"/>
                <a:cs typeface="Times New Roman" panose="02020603050405020304" pitchFamily="18" charset="0"/>
              </a:rPr>
              <a:t>Sundar Koilraj. </a:t>
            </a:r>
            <a:r>
              <a:rPr lang="en-US" sz="1600" b="0" i="0" dirty="0">
                <a:effectLst/>
                <a:highlight>
                  <a:srgbClr val="FFFFFF"/>
                </a:highlight>
                <a:latin typeface="Times New Roman" panose="02020603050405020304" pitchFamily="18" charset="0"/>
                <a:cs typeface="Times New Roman" panose="02020603050405020304" pitchFamily="18" charset="0"/>
              </a:rPr>
              <a:t>A Deep Learning Framework for Grocery Product Detection and Recognition, 24 May 2022, PREPRINT (Version 1) available at Research Square .</a:t>
            </a:r>
            <a:r>
              <a:rPr lang="en-US" sz="1600" b="0" i="0" dirty="0">
                <a:effectLst/>
                <a:highlight>
                  <a:srgbClr val="FFFFFF"/>
                </a:highlight>
                <a:latin typeface="Times New Roman" panose="02020603050405020304" pitchFamily="18" charset="0"/>
                <a:cs typeface="Times New Roman" panose="02020603050405020304" pitchFamily="18" charset="0"/>
                <a:hlinkClick r:id="rId4"/>
              </a:rPr>
              <a:t>https://doi.org/10.21203/rs.3.rs-1431986/v1</a:t>
            </a:r>
            <a:endParaRPr lang="en-US" sz="1600" dirty="0">
              <a:effectLst/>
              <a:latin typeface="Times New Roman" panose="02020603050405020304" pitchFamily="18" charset="0"/>
              <a:cs typeface="Times New Roman" panose="02020603050405020304" pitchFamily="18" charset="0"/>
            </a:endParaRPr>
          </a:p>
        </p:txBody>
      </p:sp>
      <p:pic>
        <p:nvPicPr>
          <p:cNvPr id="24" name="Picture 23">
            <a:extLst>
              <a:ext uri="{FF2B5EF4-FFF2-40B4-BE49-F238E27FC236}">
                <a16:creationId xmlns:a16="http://schemas.microsoft.com/office/drawing/2014/main" id="{90D7805B-99E0-8EFB-C579-2C0B9A6772D0}"/>
              </a:ext>
            </a:extLst>
          </p:cNvPr>
          <p:cNvPicPr>
            <a:picLocks noChangeAspect="1"/>
          </p:cNvPicPr>
          <p:nvPr/>
        </p:nvPicPr>
        <p:blipFill rotWithShape="1">
          <a:blip r:embed="rId5"/>
          <a:srcRect t="18786" b="16069"/>
          <a:stretch/>
        </p:blipFill>
        <p:spPr>
          <a:xfrm>
            <a:off x="6096000" y="1"/>
            <a:ext cx="6102825" cy="6858000"/>
          </a:xfrm>
          <a:prstGeom prst="rect">
            <a:avLst/>
          </a:prstGeom>
        </p:spPr>
      </p:pic>
    </p:spTree>
    <p:extLst>
      <p:ext uri="{BB962C8B-B14F-4D97-AF65-F5344CB8AC3E}">
        <p14:creationId xmlns:p14="http://schemas.microsoft.com/office/powerpoint/2010/main" val="4223331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121E33-F67F-3CA0-469B-D2F4A06001B0}"/>
              </a:ext>
            </a:extLst>
          </p:cNvPr>
          <p:cNvSpPr>
            <a:spLocks noGrp="1"/>
          </p:cNvSpPr>
          <p:nvPr>
            <p:ph type="title"/>
          </p:nvPr>
        </p:nvSpPr>
        <p:spPr>
          <a:xfrm>
            <a:off x="838200" y="365125"/>
            <a:ext cx="10515600" cy="1325563"/>
          </a:xfrm>
        </p:spPr>
        <p:txBody>
          <a:bodyPr>
            <a:normAutofit/>
          </a:bodyPr>
          <a:lstStyle/>
          <a:p>
            <a:r>
              <a:rPr lang="en-US" sz="5400" b="1" dirty="0">
                <a:latin typeface="Times New Roman" panose="02020603050405020304" pitchFamily="18" charset="0"/>
                <a:cs typeface="Times New Roman" panose="02020603050405020304" pitchFamily="18" charset="0"/>
              </a:rPr>
              <a:t>INTRODUCTION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E95BFA4-EA9A-1BA1-BF7F-ADC35D6D3841}"/>
              </a:ext>
            </a:extLst>
          </p:cNvPr>
          <p:cNvSpPr>
            <a:spLocks noGrp="1"/>
          </p:cNvSpPr>
          <p:nvPr>
            <p:ph idx="1"/>
          </p:nvPr>
        </p:nvSpPr>
        <p:spPr>
          <a:xfrm>
            <a:off x="838200" y="1907439"/>
            <a:ext cx="10515600" cy="4251960"/>
          </a:xfrm>
        </p:spPr>
        <p:txBody>
          <a:bodyPr>
            <a:noAutofit/>
          </a:bodyPr>
          <a:lstStyle/>
          <a:p>
            <a:pPr marL="0" indent="0" algn="l">
              <a:buNone/>
            </a:pPr>
            <a:r>
              <a:rPr lang="en-US" sz="1800" b="1" i="0" dirty="0">
                <a:effectLst/>
                <a:latin typeface="Times New Roman" panose="02020603050405020304" pitchFamily="18" charset="0"/>
                <a:cs typeface="Times New Roman" panose="02020603050405020304" pitchFamily="18" charset="0"/>
              </a:rPr>
              <a:t>Project Goals:</a:t>
            </a:r>
          </a:p>
          <a:p>
            <a:pPr algn="l">
              <a:buFont typeface="Arial" panose="020B0604020202020204" pitchFamily="34" charset="0"/>
              <a:buChar char="•"/>
            </a:pPr>
            <a:r>
              <a:rPr lang="en-US" sz="1600" b="1" i="0" dirty="0">
                <a:effectLst/>
                <a:latin typeface="Times New Roman" panose="02020603050405020304" pitchFamily="18" charset="0"/>
                <a:cs typeface="Times New Roman" panose="02020603050405020304" pitchFamily="18" charset="0"/>
              </a:rPr>
              <a:t>Enhance Inventory Management:</a:t>
            </a:r>
            <a:r>
              <a:rPr lang="en-US" sz="1600" b="0" i="0" dirty="0">
                <a:effectLst/>
                <a:latin typeface="Times New Roman" panose="02020603050405020304" pitchFamily="18" charset="0"/>
                <a:cs typeface="Times New Roman" panose="02020603050405020304" pitchFamily="18" charset="0"/>
              </a:rPr>
              <a:t> Automatically identify and count products on shelves, reducing manual labor and errors.</a:t>
            </a:r>
          </a:p>
          <a:p>
            <a:pPr algn="l">
              <a:buFont typeface="Arial" panose="020B0604020202020204" pitchFamily="34" charset="0"/>
              <a:buChar char="•"/>
            </a:pPr>
            <a:r>
              <a:rPr lang="en-US" sz="1600" b="1" i="0" dirty="0">
                <a:effectLst/>
                <a:latin typeface="Times New Roman" panose="02020603050405020304" pitchFamily="18" charset="0"/>
                <a:cs typeface="Times New Roman" panose="02020603050405020304" pitchFamily="18" charset="0"/>
              </a:rPr>
              <a:t>Optimize Product Placement:</a:t>
            </a:r>
            <a:r>
              <a:rPr lang="en-US" sz="1600" b="0" i="0" dirty="0">
                <a:effectLst/>
                <a:latin typeface="Times New Roman" panose="02020603050405020304" pitchFamily="18" charset="0"/>
                <a:cs typeface="Times New Roman" panose="02020603050405020304" pitchFamily="18" charset="0"/>
              </a:rPr>
              <a:t> Analyze which products are frequently picked up but not purchased, potentially adjusting their placement for better sales.</a:t>
            </a:r>
            <a:endParaRPr lang="en-US" sz="1600" b="1" dirty="0">
              <a:latin typeface="Times New Roman" panose="02020603050405020304" pitchFamily="18" charset="0"/>
              <a:cs typeface="Times New Roman" panose="02020603050405020304" pitchFamily="18" charset="0"/>
            </a:endParaRPr>
          </a:p>
          <a:p>
            <a:pPr marL="0" indent="0" algn="l">
              <a:buNone/>
            </a:pPr>
            <a:r>
              <a:rPr lang="en-US" sz="1600" b="1" i="0" dirty="0">
                <a:effectLst/>
                <a:latin typeface="Times New Roman" panose="02020603050405020304" pitchFamily="18" charset="0"/>
                <a:cs typeface="Times New Roman" panose="02020603050405020304" pitchFamily="18" charset="0"/>
              </a:rPr>
              <a:t>Why this Project:</a:t>
            </a:r>
          </a:p>
          <a:p>
            <a:pPr algn="l">
              <a:buFont typeface="+mj-lt"/>
              <a:buAutoNum type="arabicPeriod"/>
            </a:pPr>
            <a:r>
              <a:rPr lang="en-US" sz="1600" b="1" i="0" dirty="0">
                <a:effectLst/>
                <a:latin typeface="Times New Roman" panose="02020603050405020304" pitchFamily="18" charset="0"/>
                <a:cs typeface="Times New Roman" panose="02020603050405020304" pitchFamily="18" charset="0"/>
              </a:rPr>
              <a:t>Operational Excellence and Efficiency</a:t>
            </a:r>
            <a:r>
              <a:rPr lang="en-US" sz="1600" b="0" i="0" dirty="0">
                <a:effectLst/>
                <a:latin typeface="Times New Roman" panose="02020603050405020304" pitchFamily="18" charset="0"/>
                <a:cs typeface="Times New Roman" panose="02020603050405020304" pitchFamily="18" charset="0"/>
              </a:rPr>
              <a:t>: This project employs advanced computer vision and deep learning to automate inventory management in retail, enhancing accuracy and reducing manual labor. This automation extends to optimizing store layouts and improving loss prevention, driving operational efficiencies and better resource allocation.</a:t>
            </a:r>
          </a:p>
          <a:p>
            <a:pPr algn="l">
              <a:buFont typeface="+mj-lt"/>
              <a:buAutoNum type="arabicPeriod"/>
            </a:pPr>
            <a:r>
              <a:rPr lang="en-US" sz="1600" b="1" i="0" dirty="0">
                <a:effectLst/>
                <a:latin typeface="Times New Roman" panose="02020603050405020304" pitchFamily="18" charset="0"/>
                <a:cs typeface="Times New Roman" panose="02020603050405020304" pitchFamily="18" charset="0"/>
              </a:rPr>
              <a:t>Enhanced Customer Experience and Data-Driven Insights</a:t>
            </a:r>
            <a:r>
              <a:rPr lang="en-US" sz="1600" b="0" i="0" dirty="0">
                <a:effectLst/>
                <a:latin typeface="Times New Roman" panose="02020603050405020304" pitchFamily="18" charset="0"/>
                <a:cs typeface="Times New Roman" panose="02020603050405020304" pitchFamily="18" charset="0"/>
              </a:rPr>
              <a:t>: By ensuring product availability and optimizing in-store experiences through intelligent data analysis, the project aims to boost customer satisfaction and loyalty.</a:t>
            </a:r>
          </a:p>
          <a:p>
            <a:pPr marL="0" indent="0" algn="l">
              <a:buNone/>
            </a:pPr>
            <a:endParaRPr lang="en-US" sz="1600" b="0" i="0" dirty="0">
              <a:effectLst/>
              <a:latin typeface="Times New Roman" panose="02020603050405020304" pitchFamily="18" charset="0"/>
              <a:cs typeface="Times New Roman" panose="02020603050405020304" pitchFamily="18" charset="0"/>
            </a:endParaRPr>
          </a:p>
          <a:p>
            <a:endParaRPr lang="en-US" sz="1600" b="0" i="0" dirty="0">
              <a:effectLst/>
              <a:latin typeface="Times New Roman" panose="02020603050405020304" pitchFamily="18" charset="0"/>
              <a:cs typeface="Times New Roman" panose="02020603050405020304" pitchFamily="18" charset="0"/>
            </a:endParaRPr>
          </a:p>
          <a:p>
            <a:pPr marL="0" indent="0">
              <a:buNone/>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2967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EC7044-3664-A813-A953-EF5520BADF0E}"/>
              </a:ext>
            </a:extLst>
          </p:cNvPr>
          <p:cNvSpPr>
            <a:spLocks noGrp="1"/>
          </p:cNvSpPr>
          <p:nvPr>
            <p:ph type="title"/>
          </p:nvPr>
        </p:nvSpPr>
        <p:spPr>
          <a:xfrm>
            <a:off x="572493" y="238539"/>
            <a:ext cx="11047013" cy="1434415"/>
          </a:xfrm>
        </p:spPr>
        <p:txBody>
          <a:bodyPr anchor="b">
            <a:normAutofit/>
          </a:bodyPr>
          <a:lstStyle/>
          <a:p>
            <a:r>
              <a:rPr lang="en-US" sz="5400" b="1">
                <a:latin typeface="Times New Roman" panose="02020603050405020304" pitchFamily="18" charset="0"/>
                <a:cs typeface="Times New Roman" panose="02020603050405020304" pitchFamily="18" charset="0"/>
              </a:rPr>
              <a:t>OBJECTIVES</a:t>
            </a:r>
            <a:endParaRPr lang="en-US" sz="5400" b="1" dirty="0">
              <a:latin typeface="Times New Roman" panose="02020603050405020304" pitchFamily="18" charset="0"/>
              <a:cs typeface="Times New Roman" panose="02020603050405020304" pitchFamily="18" charset="0"/>
            </a:endParaRPr>
          </a:p>
        </p:txBody>
      </p:sp>
      <p:sp>
        <p:nvSpPr>
          <p:cNvPr id="24"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urry blue and white background&#10;&#10;Description automatically generated">
            <a:extLst>
              <a:ext uri="{FF2B5EF4-FFF2-40B4-BE49-F238E27FC236}">
                <a16:creationId xmlns:a16="http://schemas.microsoft.com/office/drawing/2014/main" id="{E176A02A-9899-2617-7573-D87515B0D143}"/>
              </a:ext>
            </a:extLst>
          </p:cNvPr>
          <p:cNvPicPr>
            <a:picLocks noChangeAspect="1"/>
          </p:cNvPicPr>
          <p:nvPr/>
        </p:nvPicPr>
        <p:blipFill rotWithShape="1">
          <a:blip r:embed="rId2"/>
          <a:srcRect l="8561" r="19096" b="1"/>
          <a:stretch/>
        </p:blipFill>
        <p:spPr>
          <a:xfrm>
            <a:off x="572492" y="2002056"/>
            <a:ext cx="3943849" cy="418406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graphicFrame>
        <p:nvGraphicFramePr>
          <p:cNvPr id="12" name="Content Placeholder 2">
            <a:extLst>
              <a:ext uri="{FF2B5EF4-FFF2-40B4-BE49-F238E27FC236}">
                <a16:creationId xmlns:a16="http://schemas.microsoft.com/office/drawing/2014/main" id="{B70C51BA-0542-9312-FB2F-5DBD63A05F8F}"/>
              </a:ext>
            </a:extLst>
          </p:cNvPr>
          <p:cNvGraphicFramePr>
            <a:graphicFrameLocks noGrp="1"/>
          </p:cNvGraphicFramePr>
          <p:nvPr>
            <p:ph idx="1"/>
            <p:extLst>
              <p:ext uri="{D42A27DB-BD31-4B8C-83A1-F6EECF244321}">
                <p14:modId xmlns:p14="http://schemas.microsoft.com/office/powerpoint/2010/main" val="2860343304"/>
              </p:ext>
            </p:extLst>
          </p:nvPr>
        </p:nvGraphicFramePr>
        <p:xfrm>
          <a:off x="4905955" y="2071316"/>
          <a:ext cx="6713552"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67834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718512-AF2F-A3B4-54C2-83080E3385C7}"/>
              </a:ext>
            </a:extLst>
          </p:cNvPr>
          <p:cNvSpPr>
            <a:spLocks noGrp="1"/>
          </p:cNvSpPr>
          <p:nvPr>
            <p:ph type="title"/>
          </p:nvPr>
        </p:nvSpPr>
        <p:spPr>
          <a:xfrm>
            <a:off x="630936" y="640080"/>
            <a:ext cx="6761382" cy="1481328"/>
          </a:xfrm>
        </p:spPr>
        <p:txBody>
          <a:bodyPr anchor="b">
            <a:normAutofit/>
          </a:bodyPr>
          <a:lstStyle/>
          <a:p>
            <a:r>
              <a:rPr lang="en-US" sz="5000" b="1" dirty="0">
                <a:latin typeface="Times New Roman" panose="02020603050405020304" pitchFamily="18" charset="0"/>
                <a:cs typeface="Times New Roman" panose="02020603050405020304" pitchFamily="18" charset="0"/>
              </a:rPr>
              <a:t>DATA COLLECTION</a:t>
            </a:r>
          </a:p>
        </p:txBody>
      </p:sp>
      <p:sp>
        <p:nvSpPr>
          <p:cNvPr id="103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37" name="Content Placeholder 2">
            <a:extLst>
              <a:ext uri="{FF2B5EF4-FFF2-40B4-BE49-F238E27FC236}">
                <a16:creationId xmlns:a16="http://schemas.microsoft.com/office/drawing/2014/main" id="{8C8B85E5-F49F-E5CD-D121-342D28EDFC71}"/>
              </a:ext>
            </a:extLst>
          </p:cNvPr>
          <p:cNvGraphicFramePr>
            <a:graphicFrameLocks noGrp="1"/>
          </p:cNvGraphicFramePr>
          <p:nvPr>
            <p:ph idx="1"/>
            <p:extLst>
              <p:ext uri="{D42A27DB-BD31-4B8C-83A1-F6EECF244321}">
                <p14:modId xmlns:p14="http://schemas.microsoft.com/office/powerpoint/2010/main" val="1363860296"/>
              </p:ext>
            </p:extLst>
          </p:nvPr>
        </p:nvGraphicFramePr>
        <p:xfrm>
          <a:off x="630935" y="2660904"/>
          <a:ext cx="6342741" cy="35478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Uploaded image">
            <a:extLst>
              <a:ext uri="{FF2B5EF4-FFF2-40B4-BE49-F238E27FC236}">
                <a16:creationId xmlns:a16="http://schemas.microsoft.com/office/drawing/2014/main" id="{729B3564-F66A-C3EA-832D-059A404F29CE}"/>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7789659" y="640080"/>
            <a:ext cx="2734780" cy="557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556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A7A41D-2920-C403-4D2D-7B06C99EDC6A}"/>
              </a:ext>
            </a:extLst>
          </p:cNvPr>
          <p:cNvSpPr>
            <a:spLocks noGrp="1"/>
          </p:cNvSpPr>
          <p:nvPr>
            <p:ph type="title"/>
          </p:nvPr>
        </p:nvSpPr>
        <p:spPr>
          <a:xfrm>
            <a:off x="838200" y="365125"/>
            <a:ext cx="10515600" cy="1325563"/>
          </a:xfrm>
        </p:spPr>
        <p:txBody>
          <a:bodyPr>
            <a:normAutofit/>
          </a:bodyPr>
          <a:lstStyle/>
          <a:p>
            <a:r>
              <a:rPr lang="en-US" sz="5400" b="1" dirty="0">
                <a:latin typeface="Times New Roman" panose="02020603050405020304" pitchFamily="18" charset="0"/>
                <a:cs typeface="Times New Roman" panose="02020603050405020304" pitchFamily="18" charset="0"/>
              </a:rPr>
              <a:t>DATASET DESCRIPTION</a:t>
            </a:r>
          </a:p>
        </p:txBody>
      </p:sp>
      <p:sp>
        <p:nvSpPr>
          <p:cNvPr id="2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7D1755A-AD44-31AD-BC40-785C9A666B86}"/>
              </a:ext>
            </a:extLst>
          </p:cNvPr>
          <p:cNvSpPr>
            <a:spLocks noGrp="1"/>
          </p:cNvSpPr>
          <p:nvPr>
            <p:ph idx="1"/>
          </p:nvPr>
        </p:nvSpPr>
        <p:spPr>
          <a:xfrm>
            <a:off x="838200" y="1929384"/>
            <a:ext cx="10515600" cy="4362322"/>
          </a:xfrm>
        </p:spPr>
        <p:txBody>
          <a:bodyPr>
            <a:noAutofit/>
          </a:bodyPr>
          <a:lstStyle/>
          <a:p>
            <a:pPr marL="0" indent="0">
              <a:buNone/>
            </a:pPr>
            <a:r>
              <a:rPr lang="en-US" sz="1400" b="1" dirty="0">
                <a:latin typeface="Times New Roman" panose="02020603050405020304" pitchFamily="18" charset="0"/>
                <a:cs typeface="Times New Roman" panose="02020603050405020304" pitchFamily="18" charset="0"/>
              </a:rPr>
              <a:t>Fruits</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Train, Test, and Validation sets of around 2640 images</a:t>
            </a:r>
          </a:p>
          <a:p>
            <a:pPr marL="0" indent="0">
              <a:buNone/>
            </a:pPr>
            <a:r>
              <a:rPr lang="en-US" sz="1400" b="1" dirty="0">
                <a:latin typeface="Times New Roman" panose="02020603050405020304" pitchFamily="18" charset="0"/>
                <a:cs typeface="Times New Roman" panose="02020603050405020304" pitchFamily="18" charset="0"/>
              </a:rPr>
              <a:t>Packages</a:t>
            </a:r>
          </a:p>
          <a:p>
            <a:r>
              <a:rPr lang="en-US" sz="1400" dirty="0">
                <a:latin typeface="Times New Roman" panose="02020603050405020304" pitchFamily="18" charset="0"/>
                <a:cs typeface="Times New Roman" panose="02020603050405020304" pitchFamily="18" charset="0"/>
              </a:rPr>
              <a:t>Train, Test, and Validation sets of around 296 images</a:t>
            </a:r>
          </a:p>
          <a:p>
            <a:pPr marL="0" indent="0">
              <a:buNone/>
            </a:pPr>
            <a:r>
              <a:rPr lang="en-US" sz="1400" b="1" dirty="0">
                <a:latin typeface="Times New Roman" panose="02020603050405020304" pitchFamily="18" charset="0"/>
                <a:cs typeface="Times New Roman" panose="02020603050405020304" pitchFamily="18" charset="0"/>
              </a:rPr>
              <a:t>Vegetables</a:t>
            </a:r>
          </a:p>
          <a:p>
            <a:r>
              <a:rPr lang="en-US" sz="1400" dirty="0">
                <a:latin typeface="Times New Roman" panose="02020603050405020304" pitchFamily="18" charset="0"/>
                <a:cs typeface="Times New Roman" panose="02020603050405020304" pitchFamily="18" charset="0"/>
              </a:rPr>
              <a:t>Train, Test, and Validation sets of around 2485 images</a:t>
            </a:r>
          </a:p>
          <a:p>
            <a:pPr marL="0" indent="0">
              <a:buNone/>
            </a:pPr>
            <a:r>
              <a:rPr lang="en-US" sz="1400" b="1" dirty="0">
                <a:latin typeface="Times New Roman" panose="02020603050405020304" pitchFamily="18" charset="0"/>
                <a:cs typeface="Times New Roman" panose="02020603050405020304" pitchFamily="18" charset="0"/>
              </a:rPr>
              <a:t>Types of Fruits </a:t>
            </a:r>
          </a:p>
          <a:p>
            <a:pPr marL="0" indent="0">
              <a:buNone/>
            </a:pPr>
            <a:r>
              <a:rPr lang="en-US" sz="1400" dirty="0">
                <a:latin typeface="Times New Roman" panose="02020603050405020304" pitchFamily="18" charset="0"/>
                <a:cs typeface="Times New Roman" panose="02020603050405020304" pitchFamily="18" charset="0"/>
              </a:rPr>
              <a:t>Apple, Avocado, Banana, Kiwi, Lemon, Lime, Mango, Cantaloupe, Galia-Melon, Nectarine, Orange, Papaya, Passion-Fruit, Peach, Kaiser, Pineapple, Plum, Pomegranate, Red-Grapefruit, Satsumas, Watermelon, Honeydew Melon, Anjou, Conference</a:t>
            </a:r>
            <a:br>
              <a:rPr lang="en-US" sz="1400" dirty="0">
                <a:latin typeface="Times New Roman" panose="02020603050405020304" pitchFamily="18" charset="0"/>
                <a:cs typeface="Times New Roman" panose="02020603050405020304" pitchFamily="18" charset="0"/>
              </a:rPr>
            </a:br>
            <a:br>
              <a:rPr lang="en-US" sz="1400" dirty="0">
                <a:latin typeface="Times New Roman" panose="02020603050405020304" pitchFamily="18" charset="0"/>
                <a:cs typeface="Times New Roman" panose="02020603050405020304" pitchFamily="18" charset="0"/>
              </a:rPr>
            </a:br>
            <a:r>
              <a:rPr lang="en-US" sz="1400" b="1" dirty="0">
                <a:latin typeface="Times New Roman" panose="02020603050405020304" pitchFamily="18" charset="0"/>
                <a:cs typeface="Times New Roman" panose="02020603050405020304" pitchFamily="18" charset="0"/>
              </a:rPr>
              <a:t>Types of Vegetables </a:t>
            </a:r>
          </a:p>
          <a:p>
            <a:pPr marL="0" indent="0">
              <a:buNone/>
            </a:pPr>
            <a:r>
              <a:rPr lang="en-US" sz="1400" dirty="0">
                <a:latin typeface="Times New Roman" panose="02020603050405020304" pitchFamily="18" charset="0"/>
                <a:cs typeface="Times New Roman" panose="02020603050405020304" pitchFamily="18" charset="0"/>
              </a:rPr>
              <a:t>Asparagus, Aubergine, Cabbage, Carrots, Cucumber, Garlic, Ginger, Leek, Mushroom, Onion, Pepper, Potato, Red Beet, Tomato, Zucchini</a:t>
            </a:r>
          </a:p>
          <a:p>
            <a:pPr marL="0" indent="0">
              <a:buNone/>
            </a:pPr>
            <a:r>
              <a:rPr lang="en-US" sz="1400" b="1" dirty="0">
                <a:latin typeface="Times New Roman" panose="02020603050405020304" pitchFamily="18" charset="0"/>
                <a:cs typeface="Times New Roman" panose="02020603050405020304" pitchFamily="18" charset="0"/>
              </a:rPr>
              <a:t>Types of Packages in Data Set</a:t>
            </a:r>
          </a:p>
          <a:p>
            <a:pPr marL="0" indent="0">
              <a:buNone/>
            </a:pPr>
            <a:r>
              <a:rPr lang="en-US" sz="1400" dirty="0">
                <a:latin typeface="Times New Roman" panose="02020603050405020304" pitchFamily="18" charset="0"/>
                <a:cs typeface="Times New Roman" panose="02020603050405020304" pitchFamily="18" charset="0"/>
              </a:rPr>
              <a:t>Juice, Milk, Outghurt, Oat-Milk, Sour-Cream, Sour-Milk, Soyghurt, Soy-Milk, Yogurt</a:t>
            </a:r>
          </a:p>
          <a:p>
            <a:pPr marL="0" indent="0">
              <a:buNone/>
            </a:pPr>
            <a:br>
              <a:rPr lang="en-US" sz="1400" dirty="0">
                <a:latin typeface="Times New Roman" panose="02020603050405020304" pitchFamily="18" charset="0"/>
                <a:cs typeface="Times New Roman" panose="02020603050405020304" pitchFamily="18" charset="0"/>
              </a:rPr>
            </a:br>
            <a:endParaRPr lang="en-US" sz="1400" dirty="0">
              <a:latin typeface="Times New Roman" panose="02020603050405020304" pitchFamily="18" charset="0"/>
              <a:cs typeface="Times New Roman" panose="02020603050405020304" pitchFamily="18" charset="0"/>
            </a:endParaRPr>
          </a:p>
          <a:p>
            <a:endParaRPr lang="en-US" sz="1400" dirty="0"/>
          </a:p>
        </p:txBody>
      </p:sp>
    </p:spTree>
    <p:extLst>
      <p:ext uri="{BB962C8B-B14F-4D97-AF65-F5344CB8AC3E}">
        <p14:creationId xmlns:p14="http://schemas.microsoft.com/office/powerpoint/2010/main" val="2782314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D556DE-6285-2943-6E6A-32C3E150A344}"/>
              </a:ext>
            </a:extLst>
          </p:cNvPr>
          <p:cNvSpPr>
            <a:spLocks noGrp="1"/>
          </p:cNvSpPr>
          <p:nvPr>
            <p:ph type="title"/>
          </p:nvPr>
        </p:nvSpPr>
        <p:spPr>
          <a:xfrm>
            <a:off x="572493" y="238539"/>
            <a:ext cx="11047013" cy="1434415"/>
          </a:xfrm>
        </p:spPr>
        <p:txBody>
          <a:bodyPr anchor="b">
            <a:normAutofit/>
          </a:bodyPr>
          <a:lstStyle/>
          <a:p>
            <a:r>
              <a:rPr lang="en-US" sz="4600" b="1">
                <a:latin typeface="Times New Roman" panose="02020603050405020304" pitchFamily="18" charset="0"/>
                <a:cs typeface="Times New Roman" panose="02020603050405020304" pitchFamily="18" charset="0"/>
              </a:rPr>
              <a:t>DATA LOADING AND AGUMENTATION</a:t>
            </a:r>
          </a:p>
        </p:txBody>
      </p:sp>
      <p:sp>
        <p:nvSpPr>
          <p:cNvPr id="11"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9691DB9-D169-C6F5-EDDF-A9A54064FE9F}"/>
              </a:ext>
            </a:extLst>
          </p:cNvPr>
          <p:cNvSpPr>
            <a:spLocks noGrp="1"/>
          </p:cNvSpPr>
          <p:nvPr>
            <p:ph idx="1"/>
          </p:nvPr>
        </p:nvSpPr>
        <p:spPr>
          <a:xfrm>
            <a:off x="4905955" y="2071316"/>
            <a:ext cx="6713552" cy="4114800"/>
          </a:xfrm>
        </p:spPr>
        <p:txBody>
          <a:bodyPr anchor="t">
            <a:normAutofit/>
          </a:bodyPr>
          <a:lstStyle/>
          <a:p>
            <a:pPr marL="0" indent="0">
              <a:buNone/>
            </a:pPr>
            <a:br>
              <a:rPr lang="en-US" sz="2200" b="0" i="0">
                <a:effectLst/>
                <a:highlight>
                  <a:srgbClr val="0D1117"/>
                </a:highlight>
                <a:latin typeface="-apple-system"/>
              </a:rPr>
            </a:br>
            <a:endParaRPr lang="en-US" sz="2200" b="0" i="0">
              <a:effectLst/>
              <a:highlight>
                <a:srgbClr val="0D1117"/>
              </a:highlight>
              <a:latin typeface="-apple-system"/>
            </a:endParaRPr>
          </a:p>
          <a:p>
            <a:endParaRPr lang="en-US" sz="2200"/>
          </a:p>
        </p:txBody>
      </p:sp>
      <p:pic>
        <p:nvPicPr>
          <p:cNvPr id="5" name="Picture 4">
            <a:extLst>
              <a:ext uri="{FF2B5EF4-FFF2-40B4-BE49-F238E27FC236}">
                <a16:creationId xmlns:a16="http://schemas.microsoft.com/office/drawing/2014/main" id="{F524BFD6-9569-5DCF-6BCE-0604CB320D82}"/>
              </a:ext>
            </a:extLst>
          </p:cNvPr>
          <p:cNvPicPr>
            <a:picLocks noChangeAspect="1"/>
          </p:cNvPicPr>
          <p:nvPr/>
        </p:nvPicPr>
        <p:blipFill rotWithShape="1">
          <a:blip r:embed="rId2"/>
          <a:srcRect l="5728" t="38560" r="22408" b="7996"/>
          <a:stretch/>
        </p:blipFill>
        <p:spPr>
          <a:xfrm>
            <a:off x="1176520" y="2048254"/>
            <a:ext cx="9843991" cy="4515549"/>
          </a:xfrm>
          <a:prstGeom prst="rect">
            <a:avLst/>
          </a:prstGeom>
        </p:spPr>
      </p:pic>
    </p:spTree>
    <p:extLst>
      <p:ext uri="{BB962C8B-B14F-4D97-AF65-F5344CB8AC3E}">
        <p14:creationId xmlns:p14="http://schemas.microsoft.com/office/powerpoint/2010/main" val="482986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F5758AC-D3E9-DA04-6632-162F39E9992D}"/>
              </a:ext>
            </a:extLst>
          </p:cNvPr>
          <p:cNvPicPr>
            <a:picLocks noChangeAspect="1"/>
          </p:cNvPicPr>
          <p:nvPr/>
        </p:nvPicPr>
        <p:blipFill rotWithShape="1">
          <a:blip r:embed="rId2">
            <a:duotone>
              <a:schemeClr val="bg2">
                <a:shade val="45000"/>
                <a:satMod val="135000"/>
              </a:schemeClr>
              <a:prstClr val="white"/>
            </a:duotone>
          </a:blip>
          <a:srcRect t="4626" r="7746" b="17632"/>
          <a:stretch/>
        </p:blipFill>
        <p:spPr>
          <a:xfrm>
            <a:off x="20" y="10"/>
            <a:ext cx="12191980" cy="6857990"/>
          </a:xfrm>
          <a:prstGeom prst="rect">
            <a:avLst/>
          </a:prstGeom>
        </p:spPr>
      </p:pic>
      <p:sp>
        <p:nvSpPr>
          <p:cNvPr id="26" name="Rectangle 25">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C9CA79-0FF7-5714-7A3F-9B0C77D4C79F}"/>
              </a:ext>
            </a:extLst>
          </p:cNvPr>
          <p:cNvSpPr>
            <a:spLocks noGrp="1"/>
          </p:cNvSpPr>
          <p:nvPr>
            <p:ph type="title"/>
          </p:nvPr>
        </p:nvSpPr>
        <p:spPr>
          <a:xfrm>
            <a:off x="838200" y="365125"/>
            <a:ext cx="10515600" cy="1325563"/>
          </a:xfrm>
        </p:spPr>
        <p:txBody>
          <a:bodyPr>
            <a:normAutofit/>
          </a:bodyPr>
          <a:lstStyle/>
          <a:p>
            <a:r>
              <a:rPr lang="en-US" b="1" dirty="0">
                <a:latin typeface="Times New Roman" panose="02020603050405020304" pitchFamily="18" charset="0"/>
                <a:cs typeface="Times New Roman" panose="02020603050405020304" pitchFamily="18" charset="0"/>
              </a:rPr>
              <a:t>MODELS USED FOR CLASSIFICATION</a:t>
            </a:r>
          </a:p>
        </p:txBody>
      </p:sp>
      <p:graphicFrame>
        <p:nvGraphicFramePr>
          <p:cNvPr id="21" name="Content Placeholder 2">
            <a:extLst>
              <a:ext uri="{FF2B5EF4-FFF2-40B4-BE49-F238E27FC236}">
                <a16:creationId xmlns:a16="http://schemas.microsoft.com/office/drawing/2014/main" id="{6C5A15DF-DF20-8E1E-476C-CF3FB88EE6E4}"/>
              </a:ext>
            </a:extLst>
          </p:cNvPr>
          <p:cNvGraphicFramePr>
            <a:graphicFrameLocks noGrp="1"/>
          </p:cNvGraphicFramePr>
          <p:nvPr>
            <p:ph idx="1"/>
            <p:extLst>
              <p:ext uri="{D42A27DB-BD31-4B8C-83A1-F6EECF244321}">
                <p14:modId xmlns:p14="http://schemas.microsoft.com/office/powerpoint/2010/main" val="344640981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5382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923240-F48B-8F68-7658-52D043BE751C}"/>
              </a:ext>
            </a:extLst>
          </p:cNvPr>
          <p:cNvSpPr>
            <a:spLocks noGrp="1"/>
          </p:cNvSpPr>
          <p:nvPr>
            <p:ph type="title"/>
          </p:nvPr>
        </p:nvSpPr>
        <p:spPr>
          <a:xfrm>
            <a:off x="761800" y="762001"/>
            <a:ext cx="5334197" cy="1708242"/>
          </a:xfrm>
        </p:spPr>
        <p:txBody>
          <a:bodyPr anchor="ctr">
            <a:normAutofit/>
          </a:bodyPr>
          <a:lstStyle/>
          <a:p>
            <a:r>
              <a:rPr lang="en-US" sz="4000"/>
              <a:t>ResNet50Architecture Details:</a:t>
            </a:r>
          </a:p>
        </p:txBody>
      </p:sp>
      <p:sp>
        <p:nvSpPr>
          <p:cNvPr id="3" name="Content Placeholder 2">
            <a:extLst>
              <a:ext uri="{FF2B5EF4-FFF2-40B4-BE49-F238E27FC236}">
                <a16:creationId xmlns:a16="http://schemas.microsoft.com/office/drawing/2014/main" id="{3130E95B-82BF-911F-6773-072B55364E8A}"/>
              </a:ext>
            </a:extLst>
          </p:cNvPr>
          <p:cNvSpPr>
            <a:spLocks noGrp="1"/>
          </p:cNvSpPr>
          <p:nvPr>
            <p:ph idx="1"/>
          </p:nvPr>
        </p:nvSpPr>
        <p:spPr>
          <a:xfrm>
            <a:off x="761800" y="2470244"/>
            <a:ext cx="5334197" cy="3769835"/>
          </a:xfrm>
        </p:spPr>
        <p:txBody>
          <a:bodyPr anchor="ctr">
            <a:normAutofit lnSpcReduction="10000"/>
          </a:bodyPr>
          <a:lstStyle/>
          <a:p>
            <a:r>
              <a:rPr lang="en-US" sz="1400" dirty="0">
                <a:latin typeface="Times New Roman" panose="02020603050405020304" pitchFamily="18" charset="0"/>
                <a:cs typeface="Times New Roman" panose="02020603050405020304" pitchFamily="18" charset="0"/>
              </a:rPr>
              <a:t>ResNet, which stands for Residual Network, makes use of skip connections or shortcuts to jump over certain layers in the network. These layers may consist of convolutional layers, batch normalization, and ReLU activations. </a:t>
            </a:r>
          </a:p>
          <a:p>
            <a:r>
              <a:rPr lang="en-US" sz="1400" dirty="0">
                <a:latin typeface="Times New Roman" panose="02020603050405020304" pitchFamily="18" charset="0"/>
                <a:cs typeface="Times New Roman" panose="02020603050405020304" pitchFamily="18" charset="0"/>
              </a:rPr>
              <a:t>The ability to skip some layers helps in overcoming the vanishing gradient problem, which allows the model to learn efficiently from a very deep network of layers. </a:t>
            </a:r>
          </a:p>
          <a:p>
            <a:r>
              <a:rPr lang="en-US" sz="1400" dirty="0">
                <a:latin typeface="Times New Roman" panose="02020603050405020304" pitchFamily="18" charset="0"/>
                <a:cs typeface="Times New Roman" panose="02020603050405020304" pitchFamily="18" charset="0"/>
              </a:rPr>
              <a:t>Customization: The original fully connected layer was replaced with a new linear layer which provides an output to match the number of classes in the grocery dataset (Fruits, Packages, Vegetables). </a:t>
            </a:r>
          </a:p>
          <a:p>
            <a:r>
              <a:rPr lang="en-US" sz="1400" dirty="0">
                <a:latin typeface="Times New Roman" panose="02020603050405020304" pitchFamily="18" charset="0"/>
                <a:cs typeface="Times New Roman" panose="02020603050405020304" pitchFamily="18" charset="0"/>
              </a:rPr>
              <a:t>The parameters in the pre-trained layers were kept unchanged during the training process, so only the weights in the new fully connected layer were updated. </a:t>
            </a:r>
          </a:p>
          <a:p>
            <a:r>
              <a:rPr lang="en-US" sz="1400" dirty="0">
                <a:latin typeface="Times New Roman" panose="02020603050405020304" pitchFamily="18" charset="0"/>
                <a:cs typeface="Times New Roman" panose="02020603050405020304" pitchFamily="18" charset="0"/>
              </a:rPr>
              <a:t>To achieve this, the model was trained with a learning rate of 0.0001 using RMSprop optimizer. The model showed a continuous decrease in loss and improvement in accuracy with every epoch, indicating effective learning and adaptation to the grocery dataset.</a:t>
            </a:r>
          </a:p>
        </p:txBody>
      </p:sp>
      <p:pic>
        <p:nvPicPr>
          <p:cNvPr id="5" name="Picture 4">
            <a:extLst>
              <a:ext uri="{FF2B5EF4-FFF2-40B4-BE49-F238E27FC236}">
                <a16:creationId xmlns:a16="http://schemas.microsoft.com/office/drawing/2014/main" id="{FAEC0B76-B361-EFA3-3979-6A0DEF026FDD}"/>
              </a:ext>
            </a:extLst>
          </p:cNvPr>
          <p:cNvPicPr>
            <a:picLocks noChangeAspect="1"/>
          </p:cNvPicPr>
          <p:nvPr/>
        </p:nvPicPr>
        <p:blipFill rotWithShape="1">
          <a:blip r:embed="rId2"/>
          <a:srcRect l="46613" r="5045"/>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4085727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923240-F48B-8F68-7658-52D043BE751C}"/>
              </a:ext>
            </a:extLst>
          </p:cNvPr>
          <p:cNvSpPr>
            <a:spLocks noGrp="1"/>
          </p:cNvSpPr>
          <p:nvPr>
            <p:ph type="title"/>
          </p:nvPr>
        </p:nvSpPr>
        <p:spPr>
          <a:xfrm>
            <a:off x="761800" y="762001"/>
            <a:ext cx="5334197" cy="1708242"/>
          </a:xfrm>
        </p:spPr>
        <p:txBody>
          <a:bodyPr anchor="ctr">
            <a:normAutofit/>
          </a:bodyPr>
          <a:lstStyle/>
          <a:p>
            <a:r>
              <a:rPr lang="en-US" sz="4000">
                <a:latin typeface="Times New Roman" panose="02020603050405020304" pitchFamily="18" charset="0"/>
                <a:cs typeface="Times New Roman" panose="02020603050405020304" pitchFamily="18" charset="0"/>
              </a:rPr>
              <a:t>GoogleNet</a:t>
            </a:r>
            <a:r>
              <a:rPr lang="en-US" sz="4000" dirty="0">
                <a:latin typeface="Times New Roman" panose="02020603050405020304" pitchFamily="18" charset="0"/>
                <a:cs typeface="Times New Roman" panose="02020603050405020304" pitchFamily="18" charset="0"/>
              </a:rPr>
              <a:t> Architecture Details </a:t>
            </a:r>
            <a:r>
              <a:rPr lang="en-US" sz="4000" dirty="0"/>
              <a:t>:</a:t>
            </a:r>
          </a:p>
        </p:txBody>
      </p:sp>
      <p:sp>
        <p:nvSpPr>
          <p:cNvPr id="3" name="Content Placeholder 2">
            <a:extLst>
              <a:ext uri="{FF2B5EF4-FFF2-40B4-BE49-F238E27FC236}">
                <a16:creationId xmlns:a16="http://schemas.microsoft.com/office/drawing/2014/main" id="{3130E95B-82BF-911F-6773-072B55364E8A}"/>
              </a:ext>
            </a:extLst>
          </p:cNvPr>
          <p:cNvSpPr>
            <a:spLocks noGrp="1"/>
          </p:cNvSpPr>
          <p:nvPr>
            <p:ph idx="1"/>
          </p:nvPr>
        </p:nvSpPr>
        <p:spPr>
          <a:xfrm>
            <a:off x="761800" y="2470244"/>
            <a:ext cx="5334197" cy="3769835"/>
          </a:xfrm>
        </p:spPr>
        <p:txBody>
          <a:bodyPr anchor="ctr">
            <a:normAutofit/>
          </a:bodyPr>
          <a:lstStyle/>
          <a:p>
            <a:r>
              <a:rPr lang="en-US" sz="1400" dirty="0">
                <a:latin typeface="Times New Roman" panose="02020603050405020304" pitchFamily="18" charset="0"/>
                <a:cs typeface="Times New Roman" panose="02020603050405020304" pitchFamily="18" charset="0"/>
              </a:rPr>
              <a:t>The following text describes the features, customization, and performance metrics of a neural network model. The model incorporates inception modules that use filters of different sizes to capture information at various scales. </a:t>
            </a:r>
          </a:p>
          <a:p>
            <a:r>
              <a:rPr lang="en-US" sz="1400" dirty="0">
                <a:latin typeface="Times New Roman" panose="02020603050405020304" pitchFamily="18" charset="0"/>
                <a:cs typeface="Times New Roman" panose="02020603050405020304" pitchFamily="18" charset="0"/>
              </a:rPr>
              <a:t>Instead of fully connected layers, the model uses average pooling at the top of the network, which significantly reduces the number of parameters. </a:t>
            </a:r>
          </a:p>
          <a:p>
            <a:r>
              <a:rPr lang="en-US" sz="1400" dirty="0">
                <a:latin typeface="Times New Roman" panose="02020603050405020304" pitchFamily="18" charset="0"/>
                <a:cs typeface="Times New Roman" panose="02020603050405020304" pitchFamily="18" charset="0"/>
              </a:rPr>
              <a:t>The output layer, originally a 1000-way </a:t>
            </a:r>
            <a:r>
              <a:rPr lang="en-US" sz="1400" dirty="0" err="1">
                <a:latin typeface="Times New Roman" panose="02020603050405020304" pitchFamily="18" charset="0"/>
                <a:cs typeface="Times New Roman" panose="02020603050405020304" pitchFamily="18" charset="0"/>
              </a:rPr>
              <a:t>softmax</a:t>
            </a:r>
            <a:r>
              <a:rPr lang="en-US" sz="1400" dirty="0">
                <a:latin typeface="Times New Roman" panose="02020603050405020304" pitchFamily="18" charset="0"/>
                <a:cs typeface="Times New Roman" panose="02020603050405020304" pitchFamily="18" charset="0"/>
              </a:rPr>
              <a:t> layer, can be replaced with a linear layer to match the number of classes specific to your dataset. </a:t>
            </a:r>
          </a:p>
          <a:p>
            <a:r>
              <a:rPr lang="en-US" sz="1400" dirty="0">
                <a:latin typeface="Times New Roman" panose="02020603050405020304" pitchFamily="18" charset="0"/>
                <a:cs typeface="Times New Roman" panose="02020603050405020304" pitchFamily="18" charset="0"/>
              </a:rPr>
              <a:t>The pretrained network's parameters were frozen, similar to ResNet50, allowing the training to focus on the new output layer. </a:t>
            </a:r>
          </a:p>
          <a:p>
            <a:r>
              <a:rPr lang="en-US" sz="1400" dirty="0">
                <a:latin typeface="Times New Roman" panose="02020603050405020304" pitchFamily="18" charset="0"/>
                <a:cs typeface="Times New Roman" panose="02020603050405020304" pitchFamily="18" charset="0"/>
              </a:rPr>
              <a:t>The model was optimized using the Adam optimizer with a learning rate of 0.001. It has demonstrated high precision and recall across the classes, with particularly strong performance in distinguishing packaged goods.</a:t>
            </a:r>
          </a:p>
        </p:txBody>
      </p:sp>
      <p:pic>
        <p:nvPicPr>
          <p:cNvPr id="6" name="Picture 5" descr="Cubes connected with a red line">
            <a:extLst>
              <a:ext uri="{FF2B5EF4-FFF2-40B4-BE49-F238E27FC236}">
                <a16:creationId xmlns:a16="http://schemas.microsoft.com/office/drawing/2014/main" id="{19219FB6-B0C6-52DB-224E-6C2AABCE17BA}"/>
              </a:ext>
            </a:extLst>
          </p:cNvPr>
          <p:cNvPicPr>
            <a:picLocks noChangeAspect="1"/>
          </p:cNvPicPr>
          <p:nvPr/>
        </p:nvPicPr>
        <p:blipFill rotWithShape="1">
          <a:blip r:embed="rId2"/>
          <a:srcRect l="25816" r="14389" b="2"/>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5393956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519</TotalTime>
  <Words>1307</Words>
  <Application>Microsoft Macintosh PowerPoint</Application>
  <PresentationFormat>Widescreen</PresentationFormat>
  <Paragraphs>92</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-apple-system</vt:lpstr>
      <vt:lpstr>Aptos</vt:lpstr>
      <vt:lpstr>Aptos Display</vt:lpstr>
      <vt:lpstr>Arial</vt:lpstr>
      <vt:lpstr>Times New Roman</vt:lpstr>
      <vt:lpstr>Office Theme</vt:lpstr>
      <vt:lpstr>Retail Shelf Image Prediction using Computer Vision</vt:lpstr>
      <vt:lpstr>INTRODUCTION</vt:lpstr>
      <vt:lpstr>OBJECTIVES</vt:lpstr>
      <vt:lpstr>DATA COLLECTION</vt:lpstr>
      <vt:lpstr>DATASET DESCRIPTION</vt:lpstr>
      <vt:lpstr>DATA LOADING AND AGUMENTATION</vt:lpstr>
      <vt:lpstr>MODELS USED FOR CLASSIFICATION</vt:lpstr>
      <vt:lpstr>ResNet50Architecture Details:</vt:lpstr>
      <vt:lpstr>GoogleNet Architecture Details :</vt:lpstr>
      <vt:lpstr>DenseNet Architecture Details:</vt:lpstr>
      <vt:lpstr>EXPLORATORY DATA ANLAYSIS</vt:lpstr>
      <vt:lpstr>Training and Validation Results</vt:lpstr>
      <vt:lpstr>CLASSIFICATION OF IMAGES</vt:lpstr>
      <vt:lpstr>MODEL EVALUATION RESULTS</vt:lpstr>
      <vt:lpstr>OBJECT DETECTION USING FAST R CNN</vt:lpstr>
      <vt:lpstr>CONCLUSION</vt:lpstr>
      <vt:lpstr>FUTURE SCOPE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Amrita Chandrasekar</dc:creator>
  <cp:lastModifiedBy>Amrita Chandrasekar</cp:lastModifiedBy>
  <cp:revision>7</cp:revision>
  <dcterms:created xsi:type="dcterms:W3CDTF">2024-05-06T15:14:48Z</dcterms:created>
  <dcterms:modified xsi:type="dcterms:W3CDTF">2024-11-08T15:19:02Z</dcterms:modified>
</cp:coreProperties>
</file>